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2" r:id="rId1"/>
  </p:sldMasterIdLst>
  <p:sldIdLst>
    <p:sldId id="256" r:id="rId2"/>
    <p:sldId id="264" r:id="rId3"/>
    <p:sldId id="257" r:id="rId4"/>
    <p:sldId id="261" r:id="rId5"/>
    <p:sldId id="263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B13BB38-6F8F-4228-B896-274B84A45D9B}">
          <p14:sldIdLst>
            <p14:sldId id="256"/>
            <p14:sldId id="264"/>
            <p14:sldId id="257"/>
            <p14:sldId id="261"/>
            <p14:sldId id="263"/>
            <p14:sldId id="262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C6D"/>
    <a:srgbClr val="33CD8F"/>
    <a:srgbClr val="FF00FF"/>
    <a:srgbClr val="99CC00"/>
    <a:srgbClr val="F09CE0"/>
    <a:srgbClr val="723C9E"/>
    <a:srgbClr val="1DCBE3"/>
    <a:srgbClr val="336600"/>
    <a:srgbClr val="1EB6D1"/>
    <a:srgbClr val="415A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86389" autoAdjust="0"/>
  </p:normalViewPr>
  <p:slideViewPr>
    <p:cSldViewPr>
      <p:cViewPr varScale="1">
        <p:scale>
          <a:sx n="115" d="100"/>
          <a:sy n="115" d="100"/>
        </p:scale>
        <p:origin x="13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1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i="1" dirty="0" smtClean="0"/>
              <a:t>Структура собственных доходов </a:t>
            </a:r>
            <a:r>
              <a:rPr lang="ru-RU" i="1" dirty="0"/>
              <a:t>бюджета Грушевского сельского поселения на </a:t>
            </a:r>
            <a:r>
              <a:rPr lang="ru-RU" i="1" dirty="0" smtClean="0"/>
              <a:t>2022 </a:t>
            </a:r>
            <a:r>
              <a:rPr lang="ru-RU" i="1" dirty="0"/>
              <a:t>год</a:t>
            </a:r>
          </a:p>
        </c:rich>
      </c:tx>
      <c:layout>
        <c:manualLayout>
          <c:xMode val="edge"/>
          <c:yMode val="edge"/>
          <c:x val="0.12752447552447552"/>
          <c:y val="9.90712074303405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1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 Грушевского сельского поселения на 2018 год</c:v>
                </c:pt>
              </c:strCache>
            </c:strRef>
          </c:tx>
          <c:spPr>
            <a:solidFill>
              <a:schemeClr val="accent1">
                <a:lumMod val="90000"/>
                <a:lumOff val="10000"/>
              </a:schemeClr>
            </a:solidFill>
          </c:spPr>
          <c:explosion val="25"/>
          <c:dPt>
            <c:idx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97BB-4607-BC16-0A77BD2C5FC0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7BB-4607-BC16-0A77BD2C5FC0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97BB-4607-BC16-0A77BD2C5FC0}"/>
              </c:ext>
            </c:extLst>
          </c:dPt>
          <c:dPt>
            <c:idx val="3"/>
            <c:bubble3D val="0"/>
            <c:spPr>
              <a:solidFill>
                <a:srgbClr val="F09CE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7BB-4607-BC16-0A77BD2C5FC0}"/>
              </c:ext>
            </c:extLst>
          </c:dPt>
          <c:dPt>
            <c:idx val="4"/>
            <c:bubble3D val="0"/>
            <c:spPr>
              <a:solidFill>
                <a:schemeClr val="accent1">
                  <a:lumMod val="90000"/>
                  <a:lumOff val="1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97BB-4607-BC16-0A77BD2C5FC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7BB-4607-BC16-0A77BD2C5FC0}"/>
              </c:ext>
            </c:extLst>
          </c:dPt>
          <c:dPt>
            <c:idx val="6"/>
            <c:bubble3D val="0"/>
            <c:spPr>
              <a:solidFill>
                <a:schemeClr val="accent1">
                  <a:lumMod val="90000"/>
                  <a:lumOff val="1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97BB-4607-BC16-0A77BD2C5FC0}"/>
              </c:ext>
            </c:extLst>
          </c:dPt>
          <c:dLbls>
            <c:dLbl>
              <c:idx val="3"/>
              <c:tx>
                <c:rich>
                  <a:bodyPr/>
                  <a:lstStyle/>
                  <a:p>
                    <a:fld id="{552BD683-C9A2-4ABF-AF5D-85710CD4BAC2}" type="PERCENTAGE">
                      <a:rPr lang="en-US" smtClean="0"/>
                      <a:pPr/>
                      <a:t>[ПРОЦЕНТ]</a:t>
                    </a:fld>
                    <a:endParaRPr lang="ru-RU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7BB-4607-BC16-0A77BD2C5FC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cap="none" normalizeH="1" baseline="0">
                    <a:solidFill>
                      <a:schemeClr val="lt1"/>
                    </a:solidFill>
                    <a:latin typeface="Tahoma" panose="020B060403050404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  <c:pt idx="5">
                  <c:v>Аренда имущества</c:v>
                </c:pt>
                <c:pt idx="6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16199.4</c:v>
                </c:pt>
                <c:pt idx="1">
                  <c:v>805.8</c:v>
                </c:pt>
                <c:pt idx="2">
                  <c:v>1167</c:v>
                </c:pt>
                <c:pt idx="3">
                  <c:v>16326.8</c:v>
                </c:pt>
                <c:pt idx="4">
                  <c:v>6.4</c:v>
                </c:pt>
                <c:pt idx="5">
                  <c:v>358.3</c:v>
                </c:pt>
                <c:pt idx="6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BB-4607-BC16-0A77BD2C5F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 smtClean="0">
                <a:solidFill>
                  <a:srgbClr val="002060"/>
                </a:solidFill>
              </a:rPr>
              <a:t>Динамика доходов    (тыс. руб.)</a:t>
            </a:r>
            <a:endParaRPr lang="ru-RU" sz="2400" b="1" i="1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Налоговые, неналоговые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EA65-48FD-B5DD-26D2BE6D187F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EA65-48FD-B5DD-26D2BE6D187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EA65-48FD-B5DD-26D2BE6D187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EA65-48FD-B5DD-26D2BE6D187F}"/>
              </c:ext>
            </c:extLst>
          </c:dPt>
          <c:dLbls>
            <c:dLbl>
              <c:idx val="0"/>
              <c:layout>
                <c:manualLayout>
                  <c:x val="1.4562602116584396E-2"/>
                  <c:y val="-1.524179069266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65-48FD-B5DD-26D2BE6D187F}"/>
                </c:ext>
              </c:extLst>
            </c:dLbl>
            <c:dLbl>
              <c:idx val="1"/>
              <c:layout>
                <c:manualLayout>
                  <c:x val="2.7507137331326023E-2"/>
                  <c:y val="-2.3951385374190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A65-48FD-B5DD-26D2BE6D187F}"/>
                </c:ext>
              </c:extLst>
            </c:dLbl>
            <c:dLbl>
              <c:idx val="2"/>
              <c:layout>
                <c:manualLayout>
                  <c:x val="1.2944535214741685E-2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65-48FD-B5DD-26D2BE6D187F}"/>
                </c:ext>
              </c:extLst>
            </c:dLbl>
            <c:dLbl>
              <c:idx val="3"/>
              <c:layout>
                <c:manualLayout>
                  <c:x val="2.7507137331326082E-2"/>
                  <c:y val="-1.9596588033428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A65-48FD-B5DD-26D2BE6D18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за 2021 г</c:v>
                </c:pt>
                <c:pt idx="1">
                  <c:v>План на 2022 г</c:v>
                </c:pt>
                <c:pt idx="2">
                  <c:v>План на 2023 г</c:v>
                </c:pt>
                <c:pt idx="3">
                  <c:v>План на 2024 г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General">
                  <c:v>34027.599999999999</c:v>
                </c:pt>
                <c:pt idx="1">
                  <c:v>34873</c:v>
                </c:pt>
                <c:pt idx="2" formatCode="General">
                  <c:v>36324.9</c:v>
                </c:pt>
                <c:pt idx="3" formatCode="General">
                  <c:v>37917.5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65-48FD-B5DD-26D2BE6D18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080100681983335E-2"/>
                  <c:y val="-1.41530056331189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r">
                    <a:defRPr sz="1197" b="1" i="1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23930266667599E-2"/>
                      <c:h val="5.15499992456256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65-48FD-B5DD-26D2BE6D187F}"/>
                </c:ext>
              </c:extLst>
            </c:dLbl>
            <c:dLbl>
              <c:idx val="1"/>
              <c:layout>
                <c:manualLayout>
                  <c:x val="2.7507201034747412E-2"/>
                  <c:y val="8.5724357021774456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r">
                    <a:defRPr sz="1197" b="1" i="1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374554713084874E-2"/>
                      <c:h val="6.46143912679112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A65-48FD-B5DD-26D2BE6D187F}"/>
                </c:ext>
              </c:extLst>
            </c:dLbl>
            <c:dLbl>
              <c:idx val="2"/>
              <c:layout>
                <c:manualLayout>
                  <c:x val="2.2652936625797829E-2"/>
                  <c:y val="-8.709594681523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65-48FD-B5DD-26D2BE6D187F}"/>
                </c:ext>
              </c:extLst>
            </c:dLbl>
            <c:dLbl>
              <c:idx val="3"/>
              <c:layout>
                <c:manualLayout>
                  <c:x val="2.5889070429483491E-2"/>
                  <c:y val="-1.959658803342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65-48FD-B5DD-26D2BE6D18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r">
                  <a:defRPr sz="1197" b="1" i="1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за 2021 г</c:v>
                </c:pt>
                <c:pt idx="1">
                  <c:v>План на 2022 г</c:v>
                </c:pt>
                <c:pt idx="2">
                  <c:v>План на 2023 г</c:v>
                </c:pt>
                <c:pt idx="3">
                  <c:v>План на 2024 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3614.9</c:v>
                </c:pt>
                <c:pt idx="1">
                  <c:v>4873.3999999999996</c:v>
                </c:pt>
                <c:pt idx="2">
                  <c:v>3727.1</c:v>
                </c:pt>
                <c:pt idx="3">
                  <c:v>3806.4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65-48FD-B5DD-26D2BE6D18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6454944"/>
        <c:axId val="646455360"/>
        <c:axId val="0"/>
      </c:bar3DChart>
      <c:catAx>
        <c:axId val="64645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6455360"/>
        <c:crosses val="autoZero"/>
        <c:auto val="1"/>
        <c:lblAlgn val="ctr"/>
        <c:lblOffset val="100"/>
        <c:noMultiLvlLbl val="0"/>
      </c:catAx>
      <c:valAx>
        <c:axId val="64645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645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1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i="1" dirty="0" smtClean="0"/>
              <a:t>Структура расходов </a:t>
            </a:r>
            <a:r>
              <a:rPr lang="ru-RU" i="1" dirty="0"/>
              <a:t>бюджета Грушевского сельского поселения на </a:t>
            </a:r>
            <a:r>
              <a:rPr lang="ru-RU" i="1" dirty="0" smtClean="0"/>
              <a:t>2022 </a:t>
            </a:r>
            <a:r>
              <a:rPr lang="ru-RU" i="1" dirty="0"/>
              <a:t>год</a:t>
            </a:r>
          </a:p>
        </c:rich>
      </c:tx>
      <c:layout>
        <c:manualLayout>
          <c:xMode val="edge"/>
          <c:yMode val="edge"/>
          <c:x val="0.12752447552447552"/>
          <c:y val="9.90712074303405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1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 Грушевского сельского поселения на 2018 год</c:v>
                </c:pt>
              </c:strCache>
            </c:strRef>
          </c:tx>
          <c:spPr>
            <a:solidFill>
              <a:schemeClr val="accent1">
                <a:lumMod val="90000"/>
                <a:lumOff val="10000"/>
              </a:schemeClr>
            </a:solidFill>
          </c:spPr>
          <c:explosion val="25"/>
          <c:dPt>
            <c:idx val="0"/>
            <c:bubble3D val="0"/>
            <c:spPr>
              <a:solidFill>
                <a:srgbClr val="1EB6D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97BB-4607-BC16-0A77BD2C5FC0}"/>
              </c:ext>
            </c:extLst>
          </c:dPt>
          <c:dPt>
            <c:idx val="1"/>
            <c:bubble3D val="0"/>
            <c:spPr>
              <a:solidFill>
                <a:srgbClr val="723C9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7BB-4607-BC16-0A77BD2C5FC0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97BB-4607-BC16-0A77BD2C5FC0}"/>
              </c:ext>
            </c:extLst>
          </c:dPt>
          <c:dPt>
            <c:idx val="3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7BB-4607-BC16-0A77BD2C5FC0}"/>
              </c:ext>
            </c:extLst>
          </c:dPt>
          <c:dPt>
            <c:idx val="4"/>
            <c:bubble3D val="0"/>
            <c:spPr>
              <a:solidFill>
                <a:srgbClr val="F09CE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97BB-4607-BC16-0A77BD2C5FC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7BB-4607-BC16-0A77BD2C5FC0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97BB-4607-BC16-0A77BD2C5FC0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74C5-470B-A09C-679864E30679}"/>
              </c:ext>
            </c:extLst>
          </c:dPt>
          <c:dPt>
            <c:idx val="8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4C5-470B-A09C-679864E30679}"/>
              </c:ext>
            </c:extLst>
          </c:dPt>
          <c:dLbls>
            <c:dLbl>
              <c:idx val="3"/>
              <c:tx>
                <c:rich>
                  <a:bodyPr/>
                  <a:lstStyle/>
                  <a:p>
                    <a:fld id="{552BD683-C9A2-4ABF-AF5D-85710CD4BAC2}" type="PERCENTAGE">
                      <a:rPr lang="en-US" smtClean="0"/>
                      <a:pPr/>
                      <a:t>[ПРОЦЕНТ]</a:t>
                    </a:fld>
                    <a:endParaRPr lang="ru-RU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7BB-4607-BC16-0A77BD2C5FC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cap="none" normalizeH="1" baseline="0">
                    <a:solidFill>
                      <a:schemeClr val="lt1"/>
                    </a:solidFill>
                    <a:latin typeface="Tahoma" panose="020B060403050404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13624.6</c:v>
                </c:pt>
                <c:pt idx="1">
                  <c:v>241.7</c:v>
                </c:pt>
                <c:pt idx="2">
                  <c:v>100</c:v>
                </c:pt>
                <c:pt idx="3">
                  <c:v>6772.2</c:v>
                </c:pt>
                <c:pt idx="4">
                  <c:v>6610.7</c:v>
                </c:pt>
                <c:pt idx="5">
                  <c:v>15</c:v>
                </c:pt>
                <c:pt idx="6">
                  <c:v>12120.5</c:v>
                </c:pt>
                <c:pt idx="7">
                  <c:v>153.69999999999999</c:v>
                </c:pt>
                <c:pt idx="8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BB-4607-BC16-0A77BD2C5FC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1" u="none" strike="noStrike" kern="1200" spc="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Динамика</a:t>
            </a:r>
            <a:r>
              <a:rPr lang="ru-RU" sz="3200" b="1" i="1" baseline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i="1" baseline="0" dirty="0" smtClean="0">
                <a:solidFill>
                  <a:schemeClr val="accent3">
                    <a:lumMod val="50000"/>
                  </a:schemeClr>
                </a:solidFill>
              </a:rPr>
              <a:t>р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асходов</a:t>
            </a:r>
            <a:r>
              <a:rPr lang="ru-RU" sz="2400" b="1" i="1" baseline="0" dirty="0" smtClean="0">
                <a:solidFill>
                  <a:schemeClr val="accent3">
                    <a:lumMod val="50000"/>
                  </a:schemeClr>
                </a:solidFill>
              </a:rPr>
              <a:t> (тыс. руб.)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718623943134044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1" u="none" strike="noStrike" kern="1200" spc="0" baseline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8184646150427457E-3"/>
                  <c:y val="-3.6123830953187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17-4A39-8CAE-CB377412A7B4}"/>
                </c:ext>
              </c:extLst>
            </c:dLbl>
            <c:dLbl>
              <c:idx val="1"/>
              <c:layout>
                <c:manualLayout>
                  <c:x val="1.1757952820057031E-2"/>
                  <c:y val="-2.3374243557944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17-4A39-8CAE-CB377412A7B4}"/>
                </c:ext>
              </c:extLst>
            </c:dLbl>
            <c:dLbl>
              <c:idx val="2"/>
              <c:layout>
                <c:manualLayout>
                  <c:x val="1.4697441025071289E-2"/>
                  <c:y val="-4.2498624650808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7-4A39-8CAE-CB377412A7B4}"/>
                </c:ext>
              </c:extLst>
            </c:dLbl>
            <c:dLbl>
              <c:idx val="3"/>
              <c:layout>
                <c:manualLayout>
                  <c:x val="1.4697441025071289E-3"/>
                  <c:y val="-1.9124381092863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7-4A39-8CAE-CB377412A7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1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Факт за  2021 г.</c:v>
                </c:pt>
                <c:pt idx="1">
                  <c:v>План на 2022 г.</c:v>
                </c:pt>
                <c:pt idx="2">
                  <c:v>План на 2023 г.</c:v>
                </c:pt>
                <c:pt idx="3">
                  <c:v>План на 2024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43327.9</c:v>
                </c:pt>
                <c:pt idx="1">
                  <c:v>39746.400000000001</c:v>
                </c:pt>
                <c:pt idx="2">
                  <c:v>40052</c:v>
                </c:pt>
                <c:pt idx="3">
                  <c:v>41723.9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A6-4B28-8ACD-E6778F6BC2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67154479"/>
        <c:axId val="1467157807"/>
        <c:axId val="0"/>
      </c:bar3DChart>
      <c:catAx>
        <c:axId val="1467154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7157807"/>
        <c:crosses val="autoZero"/>
        <c:auto val="1"/>
        <c:lblAlgn val="ctr"/>
        <c:lblOffset val="100"/>
        <c:noMultiLvlLbl val="0"/>
      </c:catAx>
      <c:valAx>
        <c:axId val="146715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715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75000"/>
        <a:lumOff val="25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культуры –12120,5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000" b="0" i="1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CBDB368-A79E-4FFB-810F-7AB24FF83701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100,0 тыс. руб.</a:t>
          </a:r>
          <a:endParaRPr lang="ru-RU" sz="1000" b="0" i="1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7C3369A-F613-449C-B2C8-8A85A4F27510}">
      <dgm:prSet phldrT="[Текст]" custT="1"/>
      <dgm:spPr/>
      <dgm:t>
        <a:bodyPr/>
        <a:lstStyle/>
        <a:p>
          <a:endParaRPr lang="ru-RU" sz="1400" b="0" cap="none" spc="0" dirty="0" smtClean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Благоустройство территории Грушевского сельского поселения – 6380,0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90E7474-2999-4525-9D0B-189D4772EA44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физической культуры и массового спорта Грушевского сельского поселения – 108,0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CEB631C-2B42-4981-9CCA-EB559EB9A833}">
      <dgm:prSet phldrT="[Текст]" custT="1"/>
      <dgm:spPr/>
      <dgm:t>
        <a:bodyPr/>
        <a:lstStyle/>
        <a:p>
          <a:pPr algn="ctr"/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Управление и распоряжение муниципальным имуществом в муниципальном образовании «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Грушевское</a:t>
          </a:r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сельское поселение – 400,0 тыс. руб.</a:t>
          </a:r>
          <a:endParaRPr lang="ru-RU" sz="1000" b="0" i="1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B00B837-C75F-4DEE-B8AC-731BE760F655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Обеспечение общественного порядка и противодействие преступности – 121,0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3B58E15-4D8E-44BA-9EB5-0A775DAD643D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и использование информационных и телекоммуникационных технологий –770,0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5FAD071-4726-438B-9599-2C709D92468F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сети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внутрипоселковых</a:t>
          </a:r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автомобильных дорог  в Грушевском сельском поселении -6722,2 тыс.. руб.</a:t>
          </a:r>
          <a:endParaRPr lang="ru-RU" sz="1000" b="0" i="1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F1A019D-25E1-40F4-9DB0-1A9D852D0D9E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Муниципальная политика – 15,0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000" b="0" i="1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80A8E3D-4693-4776-B1CA-0EAE74EC4D97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Модернизация объектов коммунальной инфраструктуры –610,0 </a:t>
          </a:r>
          <a:r>
            <a:rPr lang="ru-RU" sz="1000" b="0" i="1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000" b="0" i="1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F5716F8-9A51-423B-A5C5-E1DA45B200E9}">
      <dgm:prSet phldrT="[Текст]" custT="1"/>
      <dgm:spPr/>
      <dgm:t>
        <a:bodyPr/>
        <a:lstStyle/>
        <a:p>
          <a:r>
            <a:rPr lang="ru-RU" sz="1000" b="0" i="1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Охрана окружающей среды и рациональное природопользование в Грушевском сельском поселении – 330,0 тыс. руб.</a:t>
          </a:r>
          <a:endParaRPr lang="ru-RU" sz="1000" b="0" i="1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16537BD-F774-4FA9-8021-2CF569697B4F}" type="parTrans" cxnId="{6A11F8E5-5CB4-409A-A652-5263FBE55505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3241994-0D48-4F7F-9887-26EA9D3D9D24}" type="sibTrans" cxnId="{6A11F8E5-5CB4-409A-A652-5263FBE55505}">
      <dgm:prSet/>
      <dgm:spPr/>
      <dgm:t>
        <a:bodyPr/>
        <a:lstStyle/>
        <a:p>
          <a:endParaRPr lang="ru-RU" b="0" cap="none" spc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45C57E5-B045-41D2-BE5D-017A7978CE06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6F557A-85A8-4671-B938-102E2470478B}" type="pres">
      <dgm:prSet presAssocID="{2C00CD5D-A14E-4C7E-8947-82820C2A11D8}" presName="node" presStyleLbl="node1" presStyleIdx="0" presStyleCnt="11" custLinFactNeighborX="1186" custLinFactNeighborY="-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4FFF98-5D00-46DF-B591-204983BE9C56}" type="pres">
      <dgm:prSet presAssocID="{E5080A15-C85E-42F0-AE42-7A76405B41BF}" presName="sibTrans" presStyleCnt="0"/>
      <dgm:spPr/>
      <dgm:t>
        <a:bodyPr/>
        <a:lstStyle/>
        <a:p>
          <a:endParaRPr lang="ru-RU"/>
        </a:p>
      </dgm:t>
    </dgm:pt>
    <dgm:pt modelId="{70F42A36-6A51-4352-B938-DFC6C2FD579E}" type="pres">
      <dgm:prSet presAssocID="{ECBDB368-A79E-4FFB-810F-7AB24FF83701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EE3147-2EBF-47C2-8832-825EDCF91E02}" type="pres">
      <dgm:prSet presAssocID="{0CDA24FF-A2B9-45FA-AF01-E07078F61477}" presName="sibTrans" presStyleCnt="0"/>
      <dgm:spPr/>
      <dgm:t>
        <a:bodyPr/>
        <a:lstStyle/>
        <a:p>
          <a:endParaRPr lang="ru-RU"/>
        </a:p>
      </dgm:t>
    </dgm:pt>
    <dgm:pt modelId="{EF605E62-B9A1-4487-822F-4ABA066B9917}" type="pres">
      <dgm:prSet presAssocID="{07C3369A-F613-449C-B2C8-8A85A4F27510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1B3370-8C94-45E2-909F-D3F08904C93C}" type="pres">
      <dgm:prSet presAssocID="{EF96E3AF-7EA4-496A-B2F8-1899703E6C6A}" presName="sibTrans" presStyleCnt="0"/>
      <dgm:spPr/>
      <dgm:t>
        <a:bodyPr/>
        <a:lstStyle/>
        <a:p>
          <a:endParaRPr lang="ru-RU"/>
        </a:p>
      </dgm:t>
    </dgm:pt>
    <dgm:pt modelId="{B9593609-DC8E-4EB0-90A4-6A938A3E5652}" type="pres">
      <dgm:prSet presAssocID="{390E7474-2999-4525-9D0B-189D4772EA44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59701-E5D6-45B3-AFEA-98246A08BB04}" type="pres">
      <dgm:prSet presAssocID="{55E7F30B-E026-44B0-983F-9B7CB102BE5A}" presName="sibTrans" presStyleCnt="0"/>
      <dgm:spPr/>
      <dgm:t>
        <a:bodyPr/>
        <a:lstStyle/>
        <a:p>
          <a:endParaRPr lang="ru-RU"/>
        </a:p>
      </dgm:t>
    </dgm:pt>
    <dgm:pt modelId="{1ED0F137-B13D-4E1C-82C2-1DDF2EB70B0A}" type="pres">
      <dgm:prSet presAssocID="{EB00B837-C75F-4DEE-B8AC-731BE760F655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67D262-AA88-46D7-AE32-91FA749FFE5F}" type="pres">
      <dgm:prSet presAssocID="{53C1451C-7DC0-4BE8-807F-38AAE0048176}" presName="sibTrans" presStyleCnt="0"/>
      <dgm:spPr/>
      <dgm:t>
        <a:bodyPr/>
        <a:lstStyle/>
        <a:p>
          <a:endParaRPr lang="ru-RU"/>
        </a:p>
      </dgm:t>
    </dgm:pt>
    <dgm:pt modelId="{A99D732E-7D8B-4383-A349-08FB0B2A5EB7}" type="pres">
      <dgm:prSet presAssocID="{63B58E15-4D8E-44BA-9EB5-0A775DAD643D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C3B73-15A7-4D49-9F60-30551C1A4ECB}" type="pres">
      <dgm:prSet presAssocID="{F42F31AB-5A7C-4914-9CE5-CBB76931FFB9}" presName="sibTrans" presStyleCnt="0"/>
      <dgm:spPr/>
      <dgm:t>
        <a:bodyPr/>
        <a:lstStyle/>
        <a:p>
          <a:endParaRPr lang="ru-RU"/>
        </a:p>
      </dgm:t>
    </dgm:pt>
    <dgm:pt modelId="{7FF1648B-B79C-4E4D-819E-42756A6EF57F}" type="pres">
      <dgm:prSet presAssocID="{C5FAD071-4726-438B-9599-2C709D92468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DC0D6-2482-49B8-A232-032D996C13F9}" type="pres">
      <dgm:prSet presAssocID="{1DA091A2-8DC6-470C-93A7-A812BA9CC788}" presName="sibTrans" presStyleCnt="0"/>
      <dgm:spPr/>
      <dgm:t>
        <a:bodyPr/>
        <a:lstStyle/>
        <a:p>
          <a:endParaRPr lang="ru-RU"/>
        </a:p>
      </dgm:t>
    </dgm:pt>
    <dgm:pt modelId="{2A00400C-4312-4CE6-ABFC-0EC8CF161ED3}" type="pres">
      <dgm:prSet presAssocID="{9F1A019D-25E1-40F4-9DB0-1A9D852D0D9E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96E92-102C-46EB-A2EF-FC1298121C6E}" type="pres">
      <dgm:prSet presAssocID="{22F1DA5F-1A2D-41E1-8BC0-3EAB52921D0B}" presName="sibTrans" presStyleCnt="0"/>
      <dgm:spPr/>
      <dgm:t>
        <a:bodyPr/>
        <a:lstStyle/>
        <a:p>
          <a:endParaRPr lang="ru-RU"/>
        </a:p>
      </dgm:t>
    </dgm:pt>
    <dgm:pt modelId="{53216C61-7CF5-4CDE-A465-2F0CF2E0C21E}" type="pres">
      <dgm:prSet presAssocID="{280A8E3D-4693-4776-B1CA-0EAE74EC4D97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DBD882-83B0-409A-BF08-4F0EA9A08FA4}" type="pres">
      <dgm:prSet presAssocID="{296F7096-B18D-43AA-BC97-77DBADD80AD9}" presName="sibTrans" presStyleCnt="0"/>
      <dgm:spPr/>
      <dgm:t>
        <a:bodyPr/>
        <a:lstStyle/>
        <a:p>
          <a:endParaRPr lang="ru-RU"/>
        </a:p>
      </dgm:t>
    </dgm:pt>
    <dgm:pt modelId="{FEB2D16F-E5D3-44FE-9D48-ADAEAEEFE592}" type="pres">
      <dgm:prSet presAssocID="{FCEB631C-2B42-4981-9CCA-EB559EB9A833}" presName="node" presStyleLbl="node1" presStyleIdx="9" presStyleCnt="11" custLinFactNeighborX="-20380" custLinFactNeighborY="-2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CD4D0-F05E-42E0-A891-520A7FD35E76}" type="pres">
      <dgm:prSet presAssocID="{6EAE0A37-5B15-42A7-B1DD-30D53EA64A3D}" presName="sibTrans" presStyleCnt="0"/>
      <dgm:spPr/>
    </dgm:pt>
    <dgm:pt modelId="{C7188748-F34A-407E-B0F4-197FE58A3E40}" type="pres">
      <dgm:prSet presAssocID="{EF5716F8-9A51-423B-A5C5-E1DA45B200E9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80BAF48A-79F8-497E-8504-F5834A356B85}" srcId="{2DAE9A4F-5992-42A6-9CDC-4E6C63700D02}" destId="{EB00B837-C75F-4DEE-B8AC-731BE760F655}" srcOrd="4" destOrd="0" parTransId="{83FA3426-5CB0-4962-90C8-3965D308FD84}" sibTransId="{53C1451C-7DC0-4BE8-807F-38AAE0048176}"/>
    <dgm:cxn modelId="{ABF8CF79-C234-4546-A248-DF6427C44E33}" type="presOf" srcId="{2C00CD5D-A14E-4C7E-8947-82820C2A11D8}" destId="{2A6F557A-85A8-4671-B938-102E2470478B}" srcOrd="0" destOrd="0" presId="urn:microsoft.com/office/officeart/2005/8/layout/default"/>
    <dgm:cxn modelId="{CEC34786-F559-4E22-A1CE-F7E6ADC307D0}" type="presOf" srcId="{63B58E15-4D8E-44BA-9EB5-0A775DAD643D}" destId="{A99D732E-7D8B-4383-A349-08FB0B2A5EB7}" srcOrd="0" destOrd="0" presId="urn:microsoft.com/office/officeart/2005/8/layout/default"/>
    <dgm:cxn modelId="{F3453160-FCBE-45B7-A143-72CF62DA6498}" srcId="{2DAE9A4F-5992-42A6-9CDC-4E6C63700D02}" destId="{280A8E3D-4693-4776-B1CA-0EAE74EC4D97}" srcOrd="8" destOrd="0" parTransId="{8A1B8BA8-9F49-4B69-8333-D85183FB781B}" sibTransId="{296F7096-B18D-43AA-BC97-77DBADD80AD9}"/>
    <dgm:cxn modelId="{1E150BF4-629A-4826-818B-AA83C0913508}" type="presOf" srcId="{07C3369A-F613-449C-B2C8-8A85A4F27510}" destId="{EF605E62-B9A1-4487-822F-4ABA066B9917}" srcOrd="0" destOrd="0" presId="urn:microsoft.com/office/officeart/2005/8/layout/default"/>
    <dgm:cxn modelId="{B44A30A3-7EA5-4983-8C49-18F437953B13}" type="presOf" srcId="{EB00B837-C75F-4DEE-B8AC-731BE760F655}" destId="{1ED0F137-B13D-4E1C-82C2-1DDF2EB70B0A}" srcOrd="0" destOrd="0" presId="urn:microsoft.com/office/officeart/2005/8/layout/default"/>
    <dgm:cxn modelId="{C8CEC553-59AA-49FE-8AD4-C4A816F3934F}" type="presOf" srcId="{EF5716F8-9A51-423B-A5C5-E1DA45B200E9}" destId="{C7188748-F34A-407E-B0F4-197FE58A3E40}" srcOrd="0" destOrd="0" presId="urn:microsoft.com/office/officeart/2005/8/layout/default"/>
    <dgm:cxn modelId="{97635BCF-3BC6-4E20-9E1F-BA546BA77766}" type="presOf" srcId="{ECBDB368-A79E-4FFB-810F-7AB24FF83701}" destId="{70F42A36-6A51-4352-B938-DFC6C2FD579E}" srcOrd="0" destOrd="0" presId="urn:microsoft.com/office/officeart/2005/8/layout/default"/>
    <dgm:cxn modelId="{4E9CE7A8-DE31-4D95-8631-9CD0F6993FEA}" type="presOf" srcId="{280A8E3D-4693-4776-B1CA-0EAE74EC4D97}" destId="{53216C61-7CF5-4CDE-A465-2F0CF2E0C21E}" srcOrd="0" destOrd="0" presId="urn:microsoft.com/office/officeart/2005/8/layout/default"/>
    <dgm:cxn modelId="{5C1BA70C-5BDB-4D71-8F45-78ACCEF603EE}" type="presOf" srcId="{390E7474-2999-4525-9D0B-189D4772EA44}" destId="{B9593609-DC8E-4EB0-90A4-6A938A3E5652}" srcOrd="0" destOrd="0" presId="urn:microsoft.com/office/officeart/2005/8/layout/default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61F2CD03-B504-43F3-BF19-E7F48CEFD527}" type="presOf" srcId="{FCEB631C-2B42-4981-9CCA-EB559EB9A833}" destId="{FEB2D16F-E5D3-44FE-9D48-ADAEAEEFE592}" srcOrd="0" destOrd="0" presId="urn:microsoft.com/office/officeart/2005/8/layout/default"/>
    <dgm:cxn modelId="{DA4DAD71-3120-4712-A292-36FABE0AEF18}" type="presOf" srcId="{2DAE9A4F-5992-42A6-9CDC-4E6C63700D02}" destId="{745C57E5-B045-41D2-BE5D-017A7978CE06}" srcOrd="0" destOrd="0" presId="urn:microsoft.com/office/officeart/2005/8/layout/default"/>
    <dgm:cxn modelId="{1F6419D8-7C11-4E96-9FE1-CABCFBDA3650}" type="presOf" srcId="{9F1A019D-25E1-40F4-9DB0-1A9D852D0D9E}" destId="{2A00400C-4312-4CE6-ABFC-0EC8CF161ED3}" srcOrd="0" destOrd="0" presId="urn:microsoft.com/office/officeart/2005/8/layout/default"/>
    <dgm:cxn modelId="{6A11F8E5-5CB4-409A-A652-5263FBE55505}" srcId="{2DAE9A4F-5992-42A6-9CDC-4E6C63700D02}" destId="{EF5716F8-9A51-423B-A5C5-E1DA45B200E9}" srcOrd="10" destOrd="0" parTransId="{C16537BD-F774-4FA9-8021-2CF569697B4F}" sibTransId="{E3241994-0D48-4F7F-9887-26EA9D3D9D24}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8D5E9139-1E0A-4D4A-8F5D-007482E14F7B}" srcId="{2DAE9A4F-5992-42A6-9CDC-4E6C63700D02}" destId="{C5FAD071-4726-438B-9599-2C709D92468F}" srcOrd="6" destOrd="0" parTransId="{15644F06-4E7E-4446-A027-1B7E975F5885}" sibTransId="{1DA091A2-8DC6-470C-93A7-A812BA9CC788}"/>
    <dgm:cxn modelId="{25838BCC-C946-4ADB-9C5A-594353A192CA}" srcId="{2DAE9A4F-5992-42A6-9CDC-4E6C63700D02}" destId="{63B58E15-4D8E-44BA-9EB5-0A775DAD643D}" srcOrd="5" destOrd="0" parTransId="{413A47FD-E07B-4063-939F-3F1B50714A01}" sibTransId="{F42F31AB-5A7C-4914-9CE5-CBB76931FFB9}"/>
    <dgm:cxn modelId="{4994FC5D-8E01-4B37-B8C9-3095AA3D465F}" srcId="{2DAE9A4F-5992-42A6-9CDC-4E6C63700D02}" destId="{FCEB631C-2B42-4981-9CCA-EB559EB9A833}" srcOrd="9" destOrd="0" parTransId="{8344573F-E0FA-4645-A9EE-700528D1470C}" sibTransId="{6EAE0A37-5B15-42A7-B1DD-30D53EA64A3D}"/>
    <dgm:cxn modelId="{B9BBA8DB-DAF9-4E92-8588-D2D469610306}" type="presOf" srcId="{C5FAD071-4726-438B-9599-2C709D92468F}" destId="{7FF1648B-B79C-4E4D-819E-42756A6EF57F}" srcOrd="0" destOrd="0" presId="urn:microsoft.com/office/officeart/2005/8/layout/default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AA81E0D4-0152-42D7-A79C-7C2DAAAD7C3E}" srcId="{2DAE9A4F-5992-42A6-9CDC-4E6C63700D02}" destId="{9F1A019D-25E1-40F4-9DB0-1A9D852D0D9E}" srcOrd="7" destOrd="0" parTransId="{0B34CE5C-6DC8-46B0-87B0-B454EB750C2B}" sibTransId="{22F1DA5F-1A2D-41E1-8BC0-3EAB52921D0B}"/>
    <dgm:cxn modelId="{66D48E71-F43A-4D56-86F5-A27FFED50955}" type="presParOf" srcId="{745C57E5-B045-41D2-BE5D-017A7978CE06}" destId="{2A6F557A-85A8-4671-B938-102E2470478B}" srcOrd="0" destOrd="0" presId="urn:microsoft.com/office/officeart/2005/8/layout/default"/>
    <dgm:cxn modelId="{018450DD-B2CB-4083-85D5-ABE0F48E530A}" type="presParOf" srcId="{745C57E5-B045-41D2-BE5D-017A7978CE06}" destId="{494FFF98-5D00-46DF-B591-204983BE9C56}" srcOrd="1" destOrd="0" presId="urn:microsoft.com/office/officeart/2005/8/layout/default"/>
    <dgm:cxn modelId="{2724C3AA-1AAA-4D63-A8F2-3AAD6C50939C}" type="presParOf" srcId="{745C57E5-B045-41D2-BE5D-017A7978CE06}" destId="{70F42A36-6A51-4352-B938-DFC6C2FD579E}" srcOrd="2" destOrd="0" presId="urn:microsoft.com/office/officeart/2005/8/layout/default"/>
    <dgm:cxn modelId="{A1B74A03-8156-4F24-AF07-1FB43A9AEE80}" type="presParOf" srcId="{745C57E5-B045-41D2-BE5D-017A7978CE06}" destId="{D6EE3147-2EBF-47C2-8832-825EDCF91E02}" srcOrd="3" destOrd="0" presId="urn:microsoft.com/office/officeart/2005/8/layout/default"/>
    <dgm:cxn modelId="{F39C96FD-C666-4C06-9420-9D154A101A6E}" type="presParOf" srcId="{745C57E5-B045-41D2-BE5D-017A7978CE06}" destId="{EF605E62-B9A1-4487-822F-4ABA066B9917}" srcOrd="4" destOrd="0" presId="urn:microsoft.com/office/officeart/2005/8/layout/default"/>
    <dgm:cxn modelId="{455D156E-89B9-4159-8566-E6EB133C58B2}" type="presParOf" srcId="{745C57E5-B045-41D2-BE5D-017A7978CE06}" destId="{191B3370-8C94-45E2-909F-D3F08904C93C}" srcOrd="5" destOrd="0" presId="urn:microsoft.com/office/officeart/2005/8/layout/default"/>
    <dgm:cxn modelId="{EA02EE5B-A7E3-4635-9411-56AA2862F208}" type="presParOf" srcId="{745C57E5-B045-41D2-BE5D-017A7978CE06}" destId="{B9593609-DC8E-4EB0-90A4-6A938A3E5652}" srcOrd="6" destOrd="0" presId="urn:microsoft.com/office/officeart/2005/8/layout/default"/>
    <dgm:cxn modelId="{181067F8-90FC-45A3-8D99-5E8BF9F342F0}" type="presParOf" srcId="{745C57E5-B045-41D2-BE5D-017A7978CE06}" destId="{C4F59701-E5D6-45B3-AFEA-98246A08BB04}" srcOrd="7" destOrd="0" presId="urn:microsoft.com/office/officeart/2005/8/layout/default"/>
    <dgm:cxn modelId="{98163D81-6161-4213-AFB8-3E4A6F3EBFE4}" type="presParOf" srcId="{745C57E5-B045-41D2-BE5D-017A7978CE06}" destId="{1ED0F137-B13D-4E1C-82C2-1DDF2EB70B0A}" srcOrd="8" destOrd="0" presId="urn:microsoft.com/office/officeart/2005/8/layout/default"/>
    <dgm:cxn modelId="{92F6BD21-DD76-461E-AE1C-A338A486AAB9}" type="presParOf" srcId="{745C57E5-B045-41D2-BE5D-017A7978CE06}" destId="{9167D262-AA88-46D7-AE32-91FA749FFE5F}" srcOrd="9" destOrd="0" presId="urn:microsoft.com/office/officeart/2005/8/layout/default"/>
    <dgm:cxn modelId="{018FD98F-BA9F-4ECB-903A-E79335EF8E0C}" type="presParOf" srcId="{745C57E5-B045-41D2-BE5D-017A7978CE06}" destId="{A99D732E-7D8B-4383-A349-08FB0B2A5EB7}" srcOrd="10" destOrd="0" presId="urn:microsoft.com/office/officeart/2005/8/layout/default"/>
    <dgm:cxn modelId="{06ED0B98-E8A5-4B65-BF0C-9F7907D00C67}" type="presParOf" srcId="{745C57E5-B045-41D2-BE5D-017A7978CE06}" destId="{AC4C3B73-15A7-4D49-9F60-30551C1A4ECB}" srcOrd="11" destOrd="0" presId="urn:microsoft.com/office/officeart/2005/8/layout/default"/>
    <dgm:cxn modelId="{4D4B76D2-A78A-497D-9699-EE75B8390D1B}" type="presParOf" srcId="{745C57E5-B045-41D2-BE5D-017A7978CE06}" destId="{7FF1648B-B79C-4E4D-819E-42756A6EF57F}" srcOrd="12" destOrd="0" presId="urn:microsoft.com/office/officeart/2005/8/layout/default"/>
    <dgm:cxn modelId="{14C4F618-AE7A-456E-865A-D10268A73197}" type="presParOf" srcId="{745C57E5-B045-41D2-BE5D-017A7978CE06}" destId="{B03DC0D6-2482-49B8-A232-032D996C13F9}" srcOrd="13" destOrd="0" presId="urn:microsoft.com/office/officeart/2005/8/layout/default"/>
    <dgm:cxn modelId="{730E1495-C39F-4721-B2E6-7490C875F3CC}" type="presParOf" srcId="{745C57E5-B045-41D2-BE5D-017A7978CE06}" destId="{2A00400C-4312-4CE6-ABFC-0EC8CF161ED3}" srcOrd="14" destOrd="0" presId="urn:microsoft.com/office/officeart/2005/8/layout/default"/>
    <dgm:cxn modelId="{65A5AE91-087E-4B24-B766-2E2B12368C26}" type="presParOf" srcId="{745C57E5-B045-41D2-BE5D-017A7978CE06}" destId="{87396E92-102C-46EB-A2EF-FC1298121C6E}" srcOrd="15" destOrd="0" presId="urn:microsoft.com/office/officeart/2005/8/layout/default"/>
    <dgm:cxn modelId="{72C6C624-67E5-4504-B217-6004FBB100E5}" type="presParOf" srcId="{745C57E5-B045-41D2-BE5D-017A7978CE06}" destId="{53216C61-7CF5-4CDE-A465-2F0CF2E0C21E}" srcOrd="16" destOrd="0" presId="urn:microsoft.com/office/officeart/2005/8/layout/default"/>
    <dgm:cxn modelId="{5B355FE2-9F1C-4A71-886C-8C961DC18401}" type="presParOf" srcId="{745C57E5-B045-41D2-BE5D-017A7978CE06}" destId="{00DBD882-83B0-409A-BF08-4F0EA9A08FA4}" srcOrd="17" destOrd="0" presId="urn:microsoft.com/office/officeart/2005/8/layout/default"/>
    <dgm:cxn modelId="{4FF89E3D-1B51-405E-B962-75746114BA34}" type="presParOf" srcId="{745C57E5-B045-41D2-BE5D-017A7978CE06}" destId="{FEB2D16F-E5D3-44FE-9D48-ADAEAEEFE592}" srcOrd="18" destOrd="0" presId="urn:microsoft.com/office/officeart/2005/8/layout/default"/>
    <dgm:cxn modelId="{79365610-F03E-46C7-A1EC-EBE66C45B0A2}" type="presParOf" srcId="{745C57E5-B045-41D2-BE5D-017A7978CE06}" destId="{FB1CD4D0-F05E-42E0-A891-520A7FD35E76}" srcOrd="19" destOrd="0" presId="urn:microsoft.com/office/officeart/2005/8/layout/default"/>
    <dgm:cxn modelId="{90A0210C-8BDC-41C5-8531-F286381D596B}" type="presParOf" srcId="{745C57E5-B045-41D2-BE5D-017A7978CE06}" destId="{C7188748-F34A-407E-B0F4-197FE58A3E40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F557A-85A8-4671-B938-102E2470478B}">
      <dsp:nvSpPr>
        <dsp:cNvPr id="0" name=""/>
        <dsp:cNvSpPr/>
      </dsp:nvSpPr>
      <dsp:spPr>
        <a:xfrm>
          <a:off x="1008114" y="1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культуры –12120,5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000" b="0" i="1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008114" y="1"/>
        <a:ext cx="2153700" cy="1292220"/>
      </dsp:txXfrm>
    </dsp:sp>
    <dsp:sp modelId="{70F42A36-6A51-4352-B938-DFC6C2FD579E}">
      <dsp:nvSpPr>
        <dsp:cNvPr id="0" name=""/>
        <dsp:cNvSpPr/>
      </dsp:nvSpPr>
      <dsp:spPr>
        <a:xfrm>
          <a:off x="3351641" y="208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441072"/>
                <a:satOff val="-2301"/>
                <a:lumOff val="1392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441072"/>
                <a:satOff val="-2301"/>
                <a:lumOff val="139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100,0 тыс. руб.</a:t>
          </a:r>
          <a:endParaRPr lang="ru-RU" sz="1000" b="0" i="1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351641" y="208"/>
        <a:ext cx="2153700" cy="1292220"/>
      </dsp:txXfrm>
    </dsp:sp>
    <dsp:sp modelId="{EF605E62-B9A1-4487-822F-4ABA066B9917}">
      <dsp:nvSpPr>
        <dsp:cNvPr id="0" name=""/>
        <dsp:cNvSpPr/>
      </dsp:nvSpPr>
      <dsp:spPr>
        <a:xfrm>
          <a:off x="5720712" y="208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882144"/>
                <a:satOff val="-4602"/>
                <a:lumOff val="2784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882144"/>
                <a:satOff val="-4602"/>
                <a:lumOff val="2784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cap="none" spc="0" dirty="0" smtClean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Благоустройство территории Грушевского сельского поселения – 6380,0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720712" y="208"/>
        <a:ext cx="2153700" cy="1292220"/>
      </dsp:txXfrm>
    </dsp:sp>
    <dsp:sp modelId="{B9593609-DC8E-4EB0-90A4-6A938A3E5652}">
      <dsp:nvSpPr>
        <dsp:cNvPr id="0" name=""/>
        <dsp:cNvSpPr/>
      </dsp:nvSpPr>
      <dsp:spPr>
        <a:xfrm>
          <a:off x="982571" y="1507798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1323216"/>
                <a:satOff val="-6904"/>
                <a:lumOff val="4176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1323216"/>
                <a:satOff val="-6904"/>
                <a:lumOff val="4176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физической культуры и массового спорта Грушевского сельского поселения – 108,0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982571" y="1507798"/>
        <a:ext cx="2153700" cy="1292220"/>
      </dsp:txXfrm>
    </dsp:sp>
    <dsp:sp modelId="{1ED0F137-B13D-4E1C-82C2-1DDF2EB70B0A}">
      <dsp:nvSpPr>
        <dsp:cNvPr id="0" name=""/>
        <dsp:cNvSpPr/>
      </dsp:nvSpPr>
      <dsp:spPr>
        <a:xfrm>
          <a:off x="3351641" y="1507798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1764289"/>
                <a:satOff val="-9205"/>
                <a:lumOff val="5568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1764289"/>
                <a:satOff val="-9205"/>
                <a:lumOff val="5568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Обеспечение общественного порядка и противодействие преступности – 121,0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351641" y="1507798"/>
        <a:ext cx="2153700" cy="1292220"/>
      </dsp:txXfrm>
    </dsp:sp>
    <dsp:sp modelId="{A99D732E-7D8B-4383-A349-08FB0B2A5EB7}">
      <dsp:nvSpPr>
        <dsp:cNvPr id="0" name=""/>
        <dsp:cNvSpPr/>
      </dsp:nvSpPr>
      <dsp:spPr>
        <a:xfrm>
          <a:off x="5720712" y="1507798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2205361"/>
                <a:satOff val="-11506"/>
                <a:lumOff val="696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2205361"/>
                <a:satOff val="-11506"/>
                <a:lumOff val="696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и использование информационных и телекоммуникационных технологий –770,0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400" b="0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400" b="0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720712" y="1507798"/>
        <a:ext cx="2153700" cy="1292220"/>
      </dsp:txXfrm>
    </dsp:sp>
    <dsp:sp modelId="{7FF1648B-B79C-4E4D-819E-42756A6EF57F}">
      <dsp:nvSpPr>
        <dsp:cNvPr id="0" name=""/>
        <dsp:cNvSpPr/>
      </dsp:nvSpPr>
      <dsp:spPr>
        <a:xfrm>
          <a:off x="982571" y="3015389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2646433"/>
                <a:satOff val="-13807"/>
                <a:lumOff val="8353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2646433"/>
                <a:satOff val="-13807"/>
                <a:lumOff val="8353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Развитие сети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внутрипоселковых</a:t>
          </a: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автомобильных дорог  в Грушевском сельском поселении -6722,2 тыс.. руб.</a:t>
          </a:r>
          <a:endParaRPr lang="ru-RU" sz="1000" b="0" i="1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982571" y="3015389"/>
        <a:ext cx="2153700" cy="1292220"/>
      </dsp:txXfrm>
    </dsp:sp>
    <dsp:sp modelId="{2A00400C-4312-4CE6-ABFC-0EC8CF161ED3}">
      <dsp:nvSpPr>
        <dsp:cNvPr id="0" name=""/>
        <dsp:cNvSpPr/>
      </dsp:nvSpPr>
      <dsp:spPr>
        <a:xfrm>
          <a:off x="3351641" y="3015389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3087505"/>
                <a:satOff val="-16108"/>
                <a:lumOff val="9745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3087505"/>
                <a:satOff val="-16108"/>
                <a:lumOff val="9745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Муниципальная политика – 15,0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000" b="0" i="1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351641" y="3015389"/>
        <a:ext cx="2153700" cy="1292220"/>
      </dsp:txXfrm>
    </dsp:sp>
    <dsp:sp modelId="{53216C61-7CF5-4CDE-A465-2F0CF2E0C21E}">
      <dsp:nvSpPr>
        <dsp:cNvPr id="0" name=""/>
        <dsp:cNvSpPr/>
      </dsp:nvSpPr>
      <dsp:spPr>
        <a:xfrm>
          <a:off x="5720712" y="3015389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3528577"/>
                <a:satOff val="-18410"/>
                <a:lumOff val="11137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3528577"/>
                <a:satOff val="-18410"/>
                <a:lumOff val="1113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Модернизация объектов коммунальной инфраструктуры –610,0 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тыс.руб</a:t>
          </a: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.</a:t>
          </a:r>
          <a:endParaRPr lang="ru-RU" sz="1000" b="0" i="1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720712" y="3015389"/>
        <a:ext cx="2153700" cy="1292220"/>
      </dsp:txXfrm>
    </dsp:sp>
    <dsp:sp modelId="{FEB2D16F-E5D3-44FE-9D48-ADAEAEEFE592}">
      <dsp:nvSpPr>
        <dsp:cNvPr id="0" name=""/>
        <dsp:cNvSpPr/>
      </dsp:nvSpPr>
      <dsp:spPr>
        <a:xfrm>
          <a:off x="1728182" y="4491875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3969649"/>
                <a:satOff val="-20711"/>
                <a:lumOff val="12529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3969649"/>
                <a:satOff val="-20711"/>
                <a:lumOff val="12529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Управление и распоряжение муниципальным имуществом в муниципальном образовании «</a:t>
          </a:r>
          <a:r>
            <a:rPr lang="ru-RU" sz="1000" b="0" i="1" kern="1200" cap="none" spc="0" dirty="0" err="1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Грушевское</a:t>
          </a: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сельское поселение – 400,0 тыс. руб.</a:t>
          </a:r>
          <a:endParaRPr lang="ru-RU" sz="1000" b="0" i="1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728182" y="4491875"/>
        <a:ext cx="2153700" cy="1292220"/>
      </dsp:txXfrm>
    </dsp:sp>
    <dsp:sp modelId="{C7188748-F34A-407E-B0F4-197FE58A3E40}">
      <dsp:nvSpPr>
        <dsp:cNvPr id="0" name=""/>
        <dsp:cNvSpPr/>
      </dsp:nvSpPr>
      <dsp:spPr>
        <a:xfrm>
          <a:off x="4536177" y="4522979"/>
          <a:ext cx="2153700" cy="1292220"/>
        </a:xfrm>
        <a:prstGeom prst="rect">
          <a:avLst/>
        </a:prstGeom>
        <a:gradFill rotWithShape="0">
          <a:gsLst>
            <a:gs pos="0">
              <a:schemeClr val="accent3">
                <a:hueOff val="4410721"/>
                <a:satOff val="-23012"/>
                <a:lumOff val="13921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3">
                <a:hueOff val="4410721"/>
                <a:satOff val="-23012"/>
                <a:lumOff val="13921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1" kern="1200" cap="none" spc="0" dirty="0" smtClean="0">
              <a:ln w="0">
                <a:solidFill>
                  <a:schemeClr val="bg1">
                    <a:lumMod val="95000"/>
                    <a:lumOff val="5000"/>
                  </a:schemeClr>
                </a:solidFill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Охрана окружающей среды и рациональное природопользование в Грушевском сельском поселении – 330,0 тыс. руб.</a:t>
          </a:r>
          <a:endParaRPr lang="ru-RU" sz="1000" b="0" i="1" kern="1200" cap="none" spc="0" dirty="0">
            <a:ln w="0">
              <a:solidFill>
                <a:schemeClr val="bg1">
                  <a:lumMod val="95000"/>
                  <a:lumOff val="5000"/>
                </a:schemeClr>
              </a:solidFill>
            </a:ln>
            <a:solidFill>
              <a:schemeClr val="bg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536177" y="4522979"/>
        <a:ext cx="2153700" cy="1292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15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99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0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182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1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5018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522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779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6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19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9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24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13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42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830">
              <a:srgbClr val="93C533"/>
            </a:gs>
            <a:gs pos="51000">
              <a:schemeClr val="bg2">
                <a:tint val="97000"/>
                <a:hueMod val="92000"/>
                <a:satMod val="169000"/>
                <a:lumMod val="38000"/>
                <a:lumOff val="62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A76DB20-6674-4039-BC57-EAE2BB280681}" type="datetimeFigureOut">
              <a:rPr lang="ru-RU" smtClean="0"/>
              <a:t>11.08.2022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40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  <p:sldLayoutId id="2147484094" r:id="rId12"/>
    <p:sldLayoutId id="2147484095" r:id="rId13"/>
    <p:sldLayoutId id="2147484096" r:id="rId14"/>
    <p:sldLayoutId id="2147484097" r:id="rId15"/>
    <p:sldLayoutId id="2147484098" r:id="rId16"/>
    <p:sldLayoutId id="21474840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830">
              <a:srgbClr val="93C533"/>
            </a:gs>
            <a:gs pos="51000">
              <a:schemeClr val="bg2">
                <a:tint val="97000"/>
                <a:hueMod val="92000"/>
                <a:satMod val="169000"/>
                <a:lumMod val="38000"/>
                <a:lumOff val="62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99392"/>
            <a:ext cx="9144000" cy="6957392"/>
          </a:xfr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>
            <a:glow rad="139700">
              <a:srgbClr val="00B0F0">
                <a:alpha val="40000"/>
              </a:srgbClr>
            </a:glow>
            <a:innerShdw blurRad="114300">
              <a:schemeClr val="bg2">
                <a:lumMod val="60000"/>
                <a:lumOff val="40000"/>
              </a:scheme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relaxedInset"/>
            <a:bevelB w="139700" h="139700" prst="divot"/>
            <a:contourClr>
              <a:srgbClr val="FFFFFF"/>
            </a:contourClr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7220000"/>
              </a:lightRig>
            </a:scene3d>
            <a:sp3d extrusionH="57150" prstMaterial="softEdge">
              <a:bevelT w="82550" h="38100" prst="coolSlant"/>
            </a:sp3d>
          </a:bodyPr>
          <a:lstStyle/>
          <a:p>
            <a:pPr lvl="0" algn="ctr"/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4624"/>
            <a:ext cx="8796811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Основные характеристики бюджета Грушевского сельского поселения Аксайского района  на 2022 г и плановый период 2023 -2024 гг.</a:t>
            </a:r>
            <a:endParaRPr lang="ru-RU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35"/>
    </mc:Choice>
    <mc:Fallback xmlns="">
      <p:transition spd="slow" advTm="1123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554867" cy="864096"/>
          </a:xfrm>
        </p:spPr>
        <p:txBody>
          <a:bodyPr>
            <a:normAutofit/>
          </a:bodyPr>
          <a:lstStyle/>
          <a:p>
            <a:pPr algn="ctr"/>
            <a:r>
              <a:rPr lang="ru-RU" sz="1600" b="1" i="1" dirty="0" smtClean="0">
                <a:solidFill>
                  <a:schemeClr val="bg1"/>
                </a:solidFill>
              </a:rPr>
              <a:t>Основные характеристики бюджета </a:t>
            </a:r>
            <a:r>
              <a:rPr lang="ru-RU" sz="1600" b="1" i="1" dirty="0" err="1" smtClean="0">
                <a:solidFill>
                  <a:schemeClr val="bg1"/>
                </a:solidFill>
              </a:rPr>
              <a:t>грушевского</a:t>
            </a:r>
            <a:r>
              <a:rPr lang="ru-RU" sz="1600" b="1" i="1" dirty="0" smtClean="0">
                <a:solidFill>
                  <a:schemeClr val="bg1"/>
                </a:solidFill>
              </a:rPr>
              <a:t> сельского поселения </a:t>
            </a:r>
            <a:r>
              <a:rPr lang="ru-RU" sz="1600" b="1" i="1" dirty="0" err="1" smtClean="0">
                <a:solidFill>
                  <a:schemeClr val="bg1"/>
                </a:solidFill>
              </a:rPr>
              <a:t>аксайского</a:t>
            </a:r>
            <a:r>
              <a:rPr lang="ru-RU" sz="1600" b="1" i="1" dirty="0" smtClean="0">
                <a:solidFill>
                  <a:schemeClr val="bg1"/>
                </a:solidFill>
              </a:rPr>
              <a:t> района на 2022-2024 годы</a:t>
            </a:r>
            <a:endParaRPr lang="ru-RU" sz="1600" b="1" i="1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735091"/>
              </p:ext>
            </p:extLst>
          </p:nvPr>
        </p:nvGraphicFramePr>
        <p:xfrm>
          <a:off x="179512" y="1016719"/>
          <a:ext cx="8745335" cy="56372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3097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2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03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b="1" i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Решение о бюджете</a:t>
                      </a:r>
                      <a:endParaRPr lang="ru-RU" sz="1200" b="1" i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lang="en-US" sz="2000" b="1" spc="-15" dirty="0" smtClean="0"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202</a:t>
                      </a:r>
                      <a:r>
                        <a:rPr lang="en-US" sz="2000" b="1" spc="-15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202</a:t>
                      </a:r>
                      <a:r>
                        <a:rPr lang="en-US" sz="2000" b="1" spc="-15" dirty="0" smtClean="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2000" b="1" spc="-15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78">
                <a:tc>
                  <a:txBody>
                    <a:bodyPr/>
                    <a:lstStyle/>
                    <a:p>
                      <a:pPr marL="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. Доходы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746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052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41 723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334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069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873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36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324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917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680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4 873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3 727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3 806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553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15" dirty="0">
                          <a:latin typeface="Times New Roman"/>
                          <a:ea typeface="Times New Roman"/>
                        </a:rPr>
                        <a:t>II.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39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746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 052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41 723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4069">
                <a:tc>
                  <a:txBody>
                    <a:bodyPr/>
                    <a:lstStyle/>
                    <a:p>
                      <a:pPr marL="3175" indent="317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74900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III.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988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VI.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2000" b="1" spc="-15" dirty="0">
                          <a:latin typeface="Times New Roman"/>
                          <a:ea typeface="Times New Roman"/>
                        </a:rPr>
                        <a:t>финансирования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дефицита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41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830">
              <a:srgbClr val="93C533"/>
            </a:gs>
            <a:gs pos="51000">
              <a:schemeClr val="bg2">
                <a:tint val="97000"/>
                <a:hueMod val="92000"/>
                <a:satMod val="169000"/>
                <a:lumMod val="38000"/>
                <a:lumOff val="62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Объект 4">
            <a:extLst>
              <a:ext uri="{FF2B5EF4-FFF2-40B4-BE49-F238E27FC236}">
                <a16:creationId xmlns:a16="http://schemas.microsoft.com/office/drawing/2014/main" id="{279F73C8-6F52-4465-B3A0-1F79E5387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784757"/>
              </p:ext>
            </p:extLst>
          </p:nvPr>
        </p:nvGraphicFramePr>
        <p:xfrm>
          <a:off x="31750" y="865187"/>
          <a:ext cx="9080500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830">
              <a:schemeClr val="tx1">
                <a:lumMod val="50000"/>
              </a:schemeClr>
            </a:gs>
            <a:gs pos="51000">
              <a:schemeClr val="bg2">
                <a:tint val="97000"/>
                <a:hueMod val="92000"/>
                <a:satMod val="169000"/>
                <a:lumMod val="38000"/>
                <a:lumOff val="62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90091913"/>
              </p:ext>
            </p:extLst>
          </p:nvPr>
        </p:nvGraphicFramePr>
        <p:xfrm>
          <a:off x="539552" y="404664"/>
          <a:ext cx="784887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73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rgbClr val="92D050"/>
            </a:gs>
            <a:gs pos="0">
              <a:srgbClr val="00B0F0"/>
            </a:gs>
            <a:gs pos="58000">
              <a:srgbClr val="00B050"/>
            </a:gs>
            <a:gs pos="70933">
              <a:srgbClr val="FFFF00"/>
            </a:gs>
            <a:gs pos="85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Объект 4">
            <a:extLst>
              <a:ext uri="{FF2B5EF4-FFF2-40B4-BE49-F238E27FC236}">
                <a16:creationId xmlns:a16="http://schemas.microsoft.com/office/drawing/2014/main" id="{279F73C8-6F52-4465-B3A0-1F79E5387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782271"/>
              </p:ext>
            </p:extLst>
          </p:nvPr>
        </p:nvGraphicFramePr>
        <p:xfrm>
          <a:off x="31750" y="865187"/>
          <a:ext cx="9080500" cy="512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06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87000">
              <a:schemeClr val="accent1">
                <a:lumMod val="0"/>
                <a:lumOff val="100000"/>
              </a:schemeClr>
            </a:gs>
            <a:gs pos="100000">
              <a:srgbClr val="435C6D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39218127"/>
              </p:ext>
            </p:extLst>
          </p:nvPr>
        </p:nvGraphicFramePr>
        <p:xfrm>
          <a:off x="251520" y="332656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465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6886" cy="836712"/>
          </a:xfrm>
        </p:spPr>
        <p:txBody>
          <a:bodyPr>
            <a:normAutofit/>
          </a:bodyPr>
          <a:lstStyle/>
          <a:p>
            <a:pPr algn="ctr"/>
            <a:r>
              <a:rPr lang="ru-RU" sz="2200" i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по муниципальным</a:t>
            </a:r>
            <a:r>
              <a:rPr lang="ru-RU" sz="2200" i="1" dirty="0"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программам на </a:t>
            </a:r>
            <a:r>
              <a:rPr lang="ru-RU" sz="2200" i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2200" i="1" dirty="0">
              <a:solidFill>
                <a:schemeClr val="bg1"/>
              </a:solidFill>
              <a:effectLst>
                <a:outerShdw blurRad="50800" dist="50800" dir="5400000" algn="ctr" rotWithShape="0">
                  <a:schemeClr val="bg2">
                    <a:lumMod val="5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176493"/>
              </p:ext>
            </p:extLst>
          </p:nvPr>
        </p:nvGraphicFramePr>
        <p:xfrm>
          <a:off x="107504" y="953344"/>
          <a:ext cx="8856984" cy="5815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770</TotalTime>
  <Words>293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Century Gothic</vt:lpstr>
      <vt:lpstr>Tahoma</vt:lpstr>
      <vt:lpstr>Times New Roman</vt:lpstr>
      <vt:lpstr>Wingdings 3</vt:lpstr>
      <vt:lpstr>Сектор</vt:lpstr>
      <vt:lpstr>               </vt:lpstr>
      <vt:lpstr>Основные характеристики бюджета грушевского сельского поселения аксайского района на 2022-2024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Расходы по муниципальным программам на 2022 год</vt:lpstr>
    </vt:vector>
  </TitlesOfParts>
  <Company>Администрация Грушевского с/п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бюджета  Грушевского сельского поселения Аксайского района  на 2018 год и на плановый период 2019 и 2020 годов</dc:title>
  <dc:creator>Фин. сектор</dc:creator>
  <cp:lastModifiedBy>Пользователь Windows</cp:lastModifiedBy>
  <cp:revision>94</cp:revision>
  <dcterms:created xsi:type="dcterms:W3CDTF">2018-02-21T17:11:46Z</dcterms:created>
  <dcterms:modified xsi:type="dcterms:W3CDTF">2022-08-11T07:41:10Z</dcterms:modified>
</cp:coreProperties>
</file>