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3BB38-6F8F-4228-B896-274B84A45D9B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6" autoAdjust="0"/>
    <p:restoredTop sz="86389" autoAdjust="0"/>
  </p:normalViewPr>
  <p:slideViewPr>
    <p:cSldViewPr>
      <p:cViewPr varScale="1">
        <p:scale>
          <a:sx n="114" d="100"/>
          <a:sy n="114" d="100"/>
        </p:scale>
        <p:origin x="14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243249888307334E-2"/>
          <c:y val="2.9608244458411006E-2"/>
          <c:w val="0.58211910408608614"/>
          <c:h val="0.9457182184929131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20F-4CE5-B831-D33B7FBE25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20F-4CE5-B831-D33B7FBE25E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20F-4CE5-B831-D33B7FBE25E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20F-4CE5-B831-D33B7FBE25E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20F-4CE5-B831-D33B7FBE25E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20F-4CE5-B831-D33B7FBE25E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20F-4CE5-B831-D33B7FBE25E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Культура, кирематография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8819.1</c:v>
                </c:pt>
                <c:pt idx="1">
                  <c:v>189.5</c:v>
                </c:pt>
                <c:pt idx="2">
                  <c:v>52.3</c:v>
                </c:pt>
                <c:pt idx="3">
                  <c:v>5135.8</c:v>
                </c:pt>
                <c:pt idx="4">
                  <c:v>8271.7000000000007</c:v>
                </c:pt>
                <c:pt idx="5">
                  <c:v>118.1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0F-4CE5-B831-D33B7FBE25E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>
              <a:solidFill>
                <a:srgbClr val="C00000"/>
              </a:solidFill>
            </a:rPr>
            <a:t>Развитие культуры – 8271</a:t>
          </a:r>
          <a:r>
            <a:rPr lang="en-US" sz="1400" dirty="0">
              <a:solidFill>
                <a:srgbClr val="C00000"/>
              </a:solidFill>
            </a:rPr>
            <a:t>.</a:t>
          </a:r>
          <a:r>
            <a:rPr lang="ru-RU" sz="1400" dirty="0">
              <a:solidFill>
                <a:srgbClr val="C00000"/>
              </a:solidFill>
            </a:rPr>
            <a:t>7тыс.руб.</a:t>
          </a: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52</a:t>
          </a:r>
          <a:r>
            <a:rPr lang="en-US" sz="1400" dirty="0">
              <a:solidFill>
                <a:schemeClr val="tx1"/>
              </a:solidFill>
            </a:rPr>
            <a:t>.</a:t>
          </a:r>
          <a:r>
            <a:rPr lang="ru-RU" sz="1400" dirty="0">
              <a:solidFill>
                <a:schemeClr val="tx1"/>
              </a:solidFill>
            </a:rPr>
            <a:t>3 тыс. руб.</a:t>
          </a: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Благоустройство территории Грушевского сельского поселения – 4744,0 тыс.руб.</a:t>
          </a: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6,8 тыс.руб.</a:t>
          </a: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dirty="0" err="1">
              <a:solidFill>
                <a:schemeClr val="tx1"/>
              </a:solidFill>
            </a:rPr>
            <a:t>Грушевское</a:t>
          </a:r>
          <a:r>
            <a:rPr lang="ru-RU" sz="1400" dirty="0">
              <a:solidFill>
                <a:schemeClr val="tx1"/>
              </a:solidFill>
            </a:rPr>
            <a:t> сельское поселение – 310,0 тыс. руб.</a:t>
          </a: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Обеспечение общественного порядка и противодействие преступности – 20,0 тыс.руб.</a:t>
          </a: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информационных технологий –300,0 тыс.руб.</a:t>
          </a: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Развитие сети </a:t>
          </a:r>
          <a:r>
            <a:rPr lang="ru-RU" sz="1400" dirty="0" err="1">
              <a:solidFill>
                <a:schemeClr val="tx1"/>
              </a:solidFill>
            </a:rPr>
            <a:t>внутрипоселковых</a:t>
          </a:r>
          <a:r>
            <a:rPr lang="ru-RU" sz="1400" dirty="0">
              <a:solidFill>
                <a:schemeClr val="tx1"/>
              </a:solidFill>
            </a:rPr>
            <a:t> автомобильных дорог  в Грушевском сельском поселении -574,4 тыс.. руб.</a:t>
          </a: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Муниципальная политика – 10,0 тыс.руб.</a:t>
          </a: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Содействие занятости населения –82,7 тыс.руб.</a:t>
          </a: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CC0066"/>
        </a:solidFill>
      </dgm:spPr>
      <dgm:t>
        <a:bodyPr/>
        <a:lstStyle/>
        <a:p>
          <a:r>
            <a:rPr lang="ru-RU" sz="1400" dirty="0">
              <a:solidFill>
                <a:schemeClr val="tx1"/>
              </a:solidFill>
            </a:rPr>
            <a:t>Модернизация объектов коммунальной инфраструктуры –309,1 тыс.руб.</a:t>
          </a: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</dgm:pt>
    <dgm:pt modelId="{3ECD35E5-7FF6-4863-9C50-D276C4C34428}" type="pres">
      <dgm:prSet presAssocID="{2C00CD5D-A14E-4C7E-8947-82820C2A11D8}" presName="node" presStyleLbl="node1" presStyleIdx="0" presStyleCnt="11">
        <dgm:presLayoutVars>
          <dgm:bulletEnabled val="1"/>
        </dgm:presLayoutVars>
      </dgm:prSet>
      <dgm:spPr/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1" custScaleX="191167">
        <dgm:presLayoutVars>
          <dgm:bulletEnabled val="1"/>
        </dgm:presLayoutVars>
      </dgm:prSet>
      <dgm:spPr/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1" custLinFactNeighborX="2977" custLinFactNeighborY="-84">
        <dgm:presLayoutVars>
          <dgm:bulletEnabled val="1"/>
        </dgm:presLayoutVars>
      </dgm:prSet>
      <dgm:spPr/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1">
        <dgm:presLayoutVars>
          <dgm:bulletEnabled val="1"/>
        </dgm:presLayoutVars>
      </dgm:prSet>
      <dgm:spPr/>
    </dgm:pt>
    <dgm:pt modelId="{048F0925-7F4B-4715-B35C-E25843D83013}" type="pres">
      <dgm:prSet presAssocID="{55E7F30B-E026-44B0-983F-9B7CB102BE5A}" presName="sibTrans" presStyleCnt="0"/>
      <dgm:spPr/>
    </dgm:pt>
    <dgm:pt modelId="{B4F7B669-F4FF-4B98-8884-697A144FFF58}" type="pres">
      <dgm:prSet presAssocID="{EB00B837-C75F-4DEE-B8AC-731BE760F655}" presName="node" presStyleLbl="node1" presStyleIdx="4" presStyleCnt="11" custScaleY="107604">
        <dgm:presLayoutVars>
          <dgm:bulletEnabled val="1"/>
        </dgm:presLayoutVars>
      </dgm:prSet>
      <dgm:spPr/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5" presStyleCnt="11" custLinFactNeighborX="-435" custLinFactNeighborY="-3585">
        <dgm:presLayoutVars>
          <dgm:bulletEnabled val="1"/>
        </dgm:presLayoutVars>
      </dgm:prSet>
      <dgm:spPr/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6" presStyleCnt="11" custScaleX="108708" custScaleY="130039" custLinFactNeighborX="11544" custLinFactNeighborY="4516">
        <dgm:presLayoutVars>
          <dgm:bulletEnabled val="1"/>
        </dgm:presLayoutVars>
      </dgm:prSet>
      <dgm:spPr/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7" presStyleCnt="11">
        <dgm:presLayoutVars>
          <dgm:bulletEnabled val="1"/>
        </dgm:presLayoutVars>
      </dgm:prSet>
      <dgm:spPr/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8" presStyleCnt="11">
        <dgm:presLayoutVars>
          <dgm:bulletEnabled val="1"/>
        </dgm:presLayoutVars>
      </dgm:prSet>
      <dgm:spPr/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9" presStyleCnt="11" custScaleX="109918" custScaleY="138501" custLinFactNeighborX="-4431" custLinFactNeighborY="-1392">
        <dgm:presLayoutVars>
          <dgm:bulletEnabled val="1"/>
        </dgm:presLayoutVars>
      </dgm:prSet>
      <dgm:spPr/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0" presStyleCnt="11" custScaleX="156333" custScaleY="130680" custLinFactNeighborX="61527" custLinFactNeighborY="-6409">
        <dgm:presLayoutVars>
          <dgm:bulletEnabled val="1"/>
        </dgm:presLayoutVars>
      </dgm:prSet>
      <dgm:spPr/>
    </dgm:pt>
  </dgm:ptLst>
  <dgm:cxnLst>
    <dgm:cxn modelId="{55C7F514-B035-44DD-99F9-E1F7AB489474}" type="presOf" srcId="{280A8E3D-4693-4776-B1CA-0EAE74EC4D97}" destId="{E9927A17-D192-40B3-810E-B15C09D5B53F}" srcOrd="0" destOrd="0" presId="urn:microsoft.com/office/officeart/2005/8/layout/default#1"/>
    <dgm:cxn modelId="{40BE1F22-6B7B-4585-A269-CA77376A9ADB}" srcId="{2DAE9A4F-5992-42A6-9CDC-4E6C63700D02}" destId="{566B6B95-F155-4899-885A-691C10854A0B}" srcOrd="8" destOrd="0" parTransId="{BD1B4097-CA4D-4982-BA8A-15B71644A3B6}" sibTransId="{B2ACAEDE-EAE5-4D5A-AFD3-7CC8F7A84E6F}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8D5E9139-1E0A-4D4A-8F5D-007482E14F7B}" srcId="{2DAE9A4F-5992-42A6-9CDC-4E6C63700D02}" destId="{C5FAD071-4726-438B-9599-2C709D92468F}" srcOrd="6" destOrd="0" parTransId="{15644F06-4E7E-4446-A027-1B7E975F5885}" sibTransId="{1DA091A2-8DC6-470C-93A7-A812BA9CC788}"/>
    <dgm:cxn modelId="{4994FC5D-8E01-4B37-B8C9-3095AA3D465F}" srcId="{2DAE9A4F-5992-42A6-9CDC-4E6C63700D02}" destId="{FCEB631C-2B42-4981-9CCA-EB559EB9A833}" srcOrd="10" destOrd="0" parTransId="{8344573F-E0FA-4645-A9EE-700528D1470C}" sibTransId="{6EAE0A37-5B15-42A7-B1DD-30D53EA64A3D}"/>
    <dgm:cxn modelId="{F3453160-FCBE-45B7-A143-72CF62DA6498}" srcId="{2DAE9A4F-5992-42A6-9CDC-4E6C63700D02}" destId="{280A8E3D-4693-4776-B1CA-0EAE74EC4D97}" srcOrd="9" destOrd="0" parTransId="{8A1B8BA8-9F49-4B69-8333-D85183FB781B}" sibTransId="{296F7096-B18D-43AA-BC97-77DBADD80AD9}"/>
    <dgm:cxn modelId="{2975A448-AC94-4348-A8EC-C7B8A78B685C}" type="presOf" srcId="{07C3369A-F613-449C-B2C8-8A85A4F27510}" destId="{0C1111F2-F238-4EFE-9008-C83A2DEE9C9D}" srcOrd="0" destOrd="0" presId="urn:microsoft.com/office/officeart/2005/8/layout/default#1"/>
    <dgm:cxn modelId="{4A72D96F-C0AC-4422-A14C-2ACC85292C43}" type="presOf" srcId="{9F1A019D-25E1-40F4-9DB0-1A9D852D0D9E}" destId="{8EA93272-2A0A-4C95-AA70-97F36CD1FE39}" srcOrd="0" destOrd="0" presId="urn:microsoft.com/office/officeart/2005/8/layout/default#1"/>
    <dgm:cxn modelId="{2CF7017E-EEB6-45CD-A312-4EC8A3378529}" type="presOf" srcId="{566B6B95-F155-4899-885A-691C10854A0B}" destId="{212F5B42-D676-4B43-BFA8-45E7CF5CA88F}" srcOrd="0" destOrd="0" presId="urn:microsoft.com/office/officeart/2005/8/layout/default#1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80BAF48A-79F8-497E-8504-F5834A356B85}" srcId="{2DAE9A4F-5992-42A6-9CDC-4E6C63700D02}" destId="{EB00B837-C75F-4DEE-B8AC-731BE760F655}" srcOrd="4" destOrd="0" parTransId="{83FA3426-5CB0-4962-90C8-3965D308FD84}" sibTransId="{53C1451C-7DC0-4BE8-807F-38AAE0048176}"/>
    <dgm:cxn modelId="{36CD2FA2-9801-417C-B276-8CC1129DCC22}" type="presOf" srcId="{C5FAD071-4726-438B-9599-2C709D92468F}" destId="{CF1A7863-1A33-443A-AB71-16CF86956E27}" srcOrd="0" destOrd="0" presId="urn:microsoft.com/office/officeart/2005/8/layout/default#1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F234B1AF-913C-4E95-B660-4E98467CA62E}" type="presOf" srcId="{63B58E15-4D8E-44BA-9EB5-0A775DAD643D}" destId="{EBCD320B-44EF-4FA2-AD51-AA6FAE0A223E}" srcOrd="0" destOrd="0" presId="urn:microsoft.com/office/officeart/2005/8/layout/default#1"/>
    <dgm:cxn modelId="{E657ADB1-9308-438E-A935-AA9E1568D566}" type="presOf" srcId="{390E7474-2999-4525-9D0B-189D4772EA44}" destId="{C22615B5-877B-4EDB-88E3-0D8839C0321A}" srcOrd="0" destOrd="0" presId="urn:microsoft.com/office/officeart/2005/8/layout/default#1"/>
    <dgm:cxn modelId="{E27478C1-E4BA-4CBF-8017-16B5677CC207}" type="presOf" srcId="{2C00CD5D-A14E-4C7E-8947-82820C2A11D8}" destId="{3ECD35E5-7FF6-4863-9C50-D276C4C34428}" srcOrd="0" destOrd="0" presId="urn:microsoft.com/office/officeart/2005/8/layout/default#1"/>
    <dgm:cxn modelId="{C177C3C4-F7E6-4952-8625-E5A2475E5AAE}" type="presOf" srcId="{2DAE9A4F-5992-42A6-9CDC-4E6C63700D02}" destId="{4E8CAD85-FDEC-4995-99C5-B31B0D7A34FB}" srcOrd="0" destOrd="0" presId="urn:microsoft.com/office/officeart/2005/8/layout/default#1"/>
    <dgm:cxn modelId="{25838BCC-C946-4ADB-9C5A-594353A192CA}" srcId="{2DAE9A4F-5992-42A6-9CDC-4E6C63700D02}" destId="{63B58E15-4D8E-44BA-9EB5-0A775DAD643D}" srcOrd="5" destOrd="0" parTransId="{413A47FD-E07B-4063-939F-3F1B50714A01}" sibTransId="{F42F31AB-5A7C-4914-9CE5-CBB76931FFB9}"/>
    <dgm:cxn modelId="{AA81E0D4-0152-42D7-A79C-7C2DAAAD7C3E}" srcId="{2DAE9A4F-5992-42A6-9CDC-4E6C63700D02}" destId="{9F1A019D-25E1-40F4-9DB0-1A9D852D0D9E}" srcOrd="7" destOrd="0" parTransId="{0B34CE5C-6DC8-46B0-87B0-B454EB750C2B}" sibTransId="{22F1DA5F-1A2D-41E1-8BC0-3EAB52921D0B}"/>
    <dgm:cxn modelId="{1DCBE5DE-42DD-4AD3-A7EB-4710845B69AA}" type="presOf" srcId="{EB00B837-C75F-4DEE-B8AC-731BE760F655}" destId="{B4F7B669-F4FF-4B98-8884-697A144FFF58}" srcOrd="0" destOrd="0" presId="urn:microsoft.com/office/officeart/2005/8/layout/default#1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BC81CAFA-C781-473B-843D-DC76BCB93E10}" type="presOf" srcId="{ECBDB368-A79E-4FFB-810F-7AB24FF83701}" destId="{FC3520D1-BE0B-4336-86EB-51F2E0767A98}" srcOrd="0" destOrd="0" presId="urn:microsoft.com/office/officeart/2005/8/layout/default#1"/>
    <dgm:cxn modelId="{D10897FF-85D2-4ED0-B971-89D3A5F9DAEE}" type="presOf" srcId="{FCEB631C-2B42-4981-9CCA-EB559EB9A833}" destId="{C3B35FAD-2039-4D5B-A11E-E081AB722B7F}" srcOrd="0" destOrd="0" presId="urn:microsoft.com/office/officeart/2005/8/layout/default#1"/>
    <dgm:cxn modelId="{4D17CDF1-B883-4A16-97D4-C6F04583B15B}" type="presParOf" srcId="{4E8CAD85-FDEC-4995-99C5-B31B0D7A34FB}" destId="{3ECD35E5-7FF6-4863-9C50-D276C4C34428}" srcOrd="0" destOrd="0" presId="urn:microsoft.com/office/officeart/2005/8/layout/default#1"/>
    <dgm:cxn modelId="{CC23A54C-1B69-45E8-B802-02E4EC80200E}" type="presParOf" srcId="{4E8CAD85-FDEC-4995-99C5-B31B0D7A34FB}" destId="{B6748183-3F5A-4D9B-B496-9DE1248C2A0D}" srcOrd="1" destOrd="0" presId="urn:microsoft.com/office/officeart/2005/8/layout/default#1"/>
    <dgm:cxn modelId="{E516BBC5-FAA7-4A1C-9A51-3901862DA181}" type="presParOf" srcId="{4E8CAD85-FDEC-4995-99C5-B31B0D7A34FB}" destId="{FC3520D1-BE0B-4336-86EB-51F2E0767A98}" srcOrd="2" destOrd="0" presId="urn:microsoft.com/office/officeart/2005/8/layout/default#1"/>
    <dgm:cxn modelId="{D86B236C-BBA6-4E37-903A-1BAECD675B47}" type="presParOf" srcId="{4E8CAD85-FDEC-4995-99C5-B31B0D7A34FB}" destId="{A632EE93-C508-4B24-AF4C-97DBFD166577}" srcOrd="3" destOrd="0" presId="urn:microsoft.com/office/officeart/2005/8/layout/default#1"/>
    <dgm:cxn modelId="{5F319CB5-78E0-43D1-81E0-3BE3C61DE69F}" type="presParOf" srcId="{4E8CAD85-FDEC-4995-99C5-B31B0D7A34FB}" destId="{0C1111F2-F238-4EFE-9008-C83A2DEE9C9D}" srcOrd="4" destOrd="0" presId="urn:microsoft.com/office/officeart/2005/8/layout/default#1"/>
    <dgm:cxn modelId="{C3A91D31-9266-43BD-874E-CC30183030DF}" type="presParOf" srcId="{4E8CAD85-FDEC-4995-99C5-B31B0D7A34FB}" destId="{4A799A43-D1DA-4B5C-8175-F8F5BB1567EB}" srcOrd="5" destOrd="0" presId="urn:microsoft.com/office/officeart/2005/8/layout/default#1"/>
    <dgm:cxn modelId="{B76F548F-E2B7-46CA-BD69-4708557F4F17}" type="presParOf" srcId="{4E8CAD85-FDEC-4995-99C5-B31B0D7A34FB}" destId="{C22615B5-877B-4EDB-88E3-0D8839C0321A}" srcOrd="6" destOrd="0" presId="urn:microsoft.com/office/officeart/2005/8/layout/default#1"/>
    <dgm:cxn modelId="{32C71B2F-6FC5-4F7A-BF3D-9A258929807E}" type="presParOf" srcId="{4E8CAD85-FDEC-4995-99C5-B31B0D7A34FB}" destId="{048F0925-7F4B-4715-B35C-E25843D83013}" srcOrd="7" destOrd="0" presId="urn:microsoft.com/office/officeart/2005/8/layout/default#1"/>
    <dgm:cxn modelId="{2379449F-5A1C-44D2-A675-7EA24C94C3A5}" type="presParOf" srcId="{4E8CAD85-FDEC-4995-99C5-B31B0D7A34FB}" destId="{B4F7B669-F4FF-4B98-8884-697A144FFF58}" srcOrd="8" destOrd="0" presId="urn:microsoft.com/office/officeart/2005/8/layout/default#1"/>
    <dgm:cxn modelId="{4E6977AE-A767-4945-99CA-006E88CBE6BB}" type="presParOf" srcId="{4E8CAD85-FDEC-4995-99C5-B31B0D7A34FB}" destId="{07B0AC78-7BA4-4950-8A7C-6DA6EAEADFC2}" srcOrd="9" destOrd="0" presId="urn:microsoft.com/office/officeart/2005/8/layout/default#1"/>
    <dgm:cxn modelId="{64DBB515-5FEB-4620-BFFC-AFAC4790832F}" type="presParOf" srcId="{4E8CAD85-FDEC-4995-99C5-B31B0D7A34FB}" destId="{EBCD320B-44EF-4FA2-AD51-AA6FAE0A223E}" srcOrd="10" destOrd="0" presId="urn:microsoft.com/office/officeart/2005/8/layout/default#1"/>
    <dgm:cxn modelId="{0948DFD2-2C1F-4CFC-B08B-1980B8B65F9A}" type="presParOf" srcId="{4E8CAD85-FDEC-4995-99C5-B31B0D7A34FB}" destId="{6E23CD1B-690B-4A61-A89E-89F7FF09B209}" srcOrd="11" destOrd="0" presId="urn:microsoft.com/office/officeart/2005/8/layout/default#1"/>
    <dgm:cxn modelId="{7367D79A-EFF3-421B-9BC5-279510075A9A}" type="presParOf" srcId="{4E8CAD85-FDEC-4995-99C5-B31B0D7A34FB}" destId="{CF1A7863-1A33-443A-AB71-16CF86956E27}" srcOrd="12" destOrd="0" presId="urn:microsoft.com/office/officeart/2005/8/layout/default#1"/>
    <dgm:cxn modelId="{518F8A8B-DCFF-4FFA-8086-984456929C13}" type="presParOf" srcId="{4E8CAD85-FDEC-4995-99C5-B31B0D7A34FB}" destId="{61188A2B-664B-4A9D-A2E7-3B1C08ADFEF4}" srcOrd="13" destOrd="0" presId="urn:microsoft.com/office/officeart/2005/8/layout/default#1"/>
    <dgm:cxn modelId="{B3CE73E2-0FCA-4361-8DBD-C5831618E041}" type="presParOf" srcId="{4E8CAD85-FDEC-4995-99C5-B31B0D7A34FB}" destId="{8EA93272-2A0A-4C95-AA70-97F36CD1FE39}" srcOrd="14" destOrd="0" presId="urn:microsoft.com/office/officeart/2005/8/layout/default#1"/>
    <dgm:cxn modelId="{0743DF3D-29A5-4CFC-9747-73381185C033}" type="presParOf" srcId="{4E8CAD85-FDEC-4995-99C5-B31B0D7A34FB}" destId="{563B2DDF-44F4-4FF4-9F5E-08B88A06F28B}" srcOrd="15" destOrd="0" presId="urn:microsoft.com/office/officeart/2005/8/layout/default#1"/>
    <dgm:cxn modelId="{57872087-5551-4197-94D4-68F0D22C450F}" type="presParOf" srcId="{4E8CAD85-FDEC-4995-99C5-B31B0D7A34FB}" destId="{212F5B42-D676-4B43-BFA8-45E7CF5CA88F}" srcOrd="16" destOrd="0" presId="urn:microsoft.com/office/officeart/2005/8/layout/default#1"/>
    <dgm:cxn modelId="{B04208DE-5C95-45A3-8B44-5CE3E5F52CE6}" type="presParOf" srcId="{4E8CAD85-FDEC-4995-99C5-B31B0D7A34FB}" destId="{C225C31E-4E17-4F68-8762-6CC5C1B25036}" srcOrd="17" destOrd="0" presId="urn:microsoft.com/office/officeart/2005/8/layout/default#1"/>
    <dgm:cxn modelId="{DD2F1675-CC1C-4170-9EB5-8F85CC4A1388}" type="presParOf" srcId="{4E8CAD85-FDEC-4995-99C5-B31B0D7A34FB}" destId="{E9927A17-D192-40B3-810E-B15C09D5B53F}" srcOrd="18" destOrd="0" presId="urn:microsoft.com/office/officeart/2005/8/layout/default#1"/>
    <dgm:cxn modelId="{5FD1F778-2CC6-41FA-AA87-42E1F818474E}" type="presParOf" srcId="{4E8CAD85-FDEC-4995-99C5-B31B0D7A34FB}" destId="{AD1BEBC4-C8DE-43A3-B79F-5FFE282DDD6C}" srcOrd="19" destOrd="0" presId="urn:microsoft.com/office/officeart/2005/8/layout/default#1"/>
    <dgm:cxn modelId="{3B1E07BC-99B9-4766-86AD-FD95EC41B5B8}" type="presParOf" srcId="{4E8CAD85-FDEC-4995-99C5-B31B0D7A34FB}" destId="{C3B35FAD-2039-4D5B-A11E-E081AB722B7F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754821" y="747053"/>
          <a:ext cx="1769434" cy="106166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rgbClr val="C00000"/>
              </a:solidFill>
            </a:rPr>
            <a:t>Развитие культуры – 8271</a:t>
          </a:r>
          <a:r>
            <a:rPr lang="en-US" sz="1400" kern="1200" dirty="0">
              <a:solidFill>
                <a:srgbClr val="C00000"/>
              </a:solidFill>
            </a:rPr>
            <a:t>.</a:t>
          </a:r>
          <a:r>
            <a:rPr lang="ru-RU" sz="1400" kern="1200" dirty="0">
              <a:solidFill>
                <a:srgbClr val="C00000"/>
              </a:solidFill>
            </a:rPr>
            <a:t>7тыс.руб.</a:t>
          </a:r>
        </a:p>
      </dsp:txBody>
      <dsp:txXfrm>
        <a:off x="754821" y="747053"/>
        <a:ext cx="1769434" cy="1061660"/>
      </dsp:txXfrm>
    </dsp:sp>
    <dsp:sp modelId="{FC3520D1-BE0B-4336-86EB-51F2E0767A98}">
      <dsp:nvSpPr>
        <dsp:cNvPr id="0" name=""/>
        <dsp:cNvSpPr/>
      </dsp:nvSpPr>
      <dsp:spPr>
        <a:xfrm>
          <a:off x="2701200" y="747053"/>
          <a:ext cx="3382575" cy="1061660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52</a:t>
          </a:r>
          <a:r>
            <a:rPr lang="en-US" sz="1400" kern="1200" dirty="0">
              <a:solidFill>
                <a:schemeClr val="tx1"/>
              </a:solidFill>
            </a:rPr>
            <a:t>.</a:t>
          </a:r>
          <a:r>
            <a:rPr lang="ru-RU" sz="1400" kern="1200" dirty="0">
              <a:solidFill>
                <a:schemeClr val="tx1"/>
              </a:solidFill>
            </a:rPr>
            <a:t>3 тыс. руб.</a:t>
          </a:r>
        </a:p>
      </dsp:txBody>
      <dsp:txXfrm>
        <a:off x="2701200" y="747053"/>
        <a:ext cx="3382575" cy="1061660"/>
      </dsp:txXfrm>
    </dsp:sp>
    <dsp:sp modelId="{0C1111F2-F238-4EFE-9008-C83A2DEE9C9D}">
      <dsp:nvSpPr>
        <dsp:cNvPr id="0" name=""/>
        <dsp:cNvSpPr/>
      </dsp:nvSpPr>
      <dsp:spPr>
        <a:xfrm>
          <a:off x="6313395" y="746162"/>
          <a:ext cx="1769434" cy="106166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Благоустройство территории Грушевского сельского поселения – 4744,0 тыс.руб.</a:t>
          </a:r>
        </a:p>
      </dsp:txBody>
      <dsp:txXfrm>
        <a:off x="6313395" y="746162"/>
        <a:ext cx="1769434" cy="1061660"/>
      </dsp:txXfrm>
    </dsp:sp>
    <dsp:sp modelId="{C22615B5-877B-4EDB-88E3-0D8839C0321A}">
      <dsp:nvSpPr>
        <dsp:cNvPr id="0" name=""/>
        <dsp:cNvSpPr/>
      </dsp:nvSpPr>
      <dsp:spPr>
        <a:xfrm>
          <a:off x="511161" y="2145114"/>
          <a:ext cx="1769434" cy="106166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физической культуры и массового спорта Грушевского сельского поселения – 6,8 тыс.руб.</a:t>
          </a:r>
        </a:p>
      </dsp:txBody>
      <dsp:txXfrm>
        <a:off x="511161" y="2145114"/>
        <a:ext cx="1769434" cy="1061660"/>
      </dsp:txXfrm>
    </dsp:sp>
    <dsp:sp modelId="{B4F7B669-F4FF-4B98-8884-697A144FFF58}">
      <dsp:nvSpPr>
        <dsp:cNvPr id="0" name=""/>
        <dsp:cNvSpPr/>
      </dsp:nvSpPr>
      <dsp:spPr>
        <a:xfrm>
          <a:off x="2457540" y="2104750"/>
          <a:ext cx="1769434" cy="1142389"/>
        </a:xfrm>
        <a:prstGeom prst="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Обеспечение общественного порядка и противодействие преступности – 20,0 тыс.руб.</a:t>
          </a:r>
        </a:p>
      </dsp:txBody>
      <dsp:txXfrm>
        <a:off x="2457540" y="2104750"/>
        <a:ext cx="1769434" cy="1142389"/>
      </dsp:txXfrm>
    </dsp:sp>
    <dsp:sp modelId="{EBCD320B-44EF-4FA2-AD51-AA6FAE0A223E}">
      <dsp:nvSpPr>
        <dsp:cNvPr id="0" name=""/>
        <dsp:cNvSpPr/>
      </dsp:nvSpPr>
      <dsp:spPr>
        <a:xfrm>
          <a:off x="4396221" y="2107053"/>
          <a:ext cx="1769434" cy="106166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информационных технологий –300,0 тыс.руб.</a:t>
          </a:r>
        </a:p>
      </dsp:txBody>
      <dsp:txXfrm>
        <a:off x="4396221" y="2107053"/>
        <a:ext cx="1769434" cy="1061660"/>
      </dsp:txXfrm>
    </dsp:sp>
    <dsp:sp modelId="{CF1A7863-1A33-443A-AB71-16CF86956E27}">
      <dsp:nvSpPr>
        <dsp:cNvPr id="0" name=""/>
        <dsp:cNvSpPr/>
      </dsp:nvSpPr>
      <dsp:spPr>
        <a:xfrm>
          <a:off x="6554560" y="2033602"/>
          <a:ext cx="1923517" cy="1380573"/>
        </a:xfrm>
        <a:prstGeom prst="rect">
          <a:avLst/>
        </a:prstGeom>
        <a:solidFill>
          <a:srgbClr val="FF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Развитие сети </a:t>
          </a:r>
          <a:r>
            <a:rPr lang="ru-RU" sz="1400" kern="1200" dirty="0" err="1">
              <a:solidFill>
                <a:schemeClr val="tx1"/>
              </a:solidFill>
            </a:rPr>
            <a:t>внутрипоселковых</a:t>
          </a:r>
          <a:r>
            <a:rPr lang="ru-RU" sz="1400" kern="1200" dirty="0">
              <a:solidFill>
                <a:schemeClr val="tx1"/>
              </a:solidFill>
            </a:rPr>
            <a:t> автомобильных дорог  в Грушевском сельском поселении -574,4 тыс.. руб.</a:t>
          </a:r>
        </a:p>
      </dsp:txBody>
      <dsp:txXfrm>
        <a:off x="6554560" y="2033602"/>
        <a:ext cx="1923517" cy="1380573"/>
      </dsp:txXfrm>
    </dsp:sp>
    <dsp:sp modelId="{8EA93272-2A0A-4C95-AA70-97F36CD1FE39}">
      <dsp:nvSpPr>
        <dsp:cNvPr id="0" name=""/>
        <dsp:cNvSpPr/>
      </dsp:nvSpPr>
      <dsp:spPr>
        <a:xfrm>
          <a:off x="2068" y="3747550"/>
          <a:ext cx="1769434" cy="1061660"/>
        </a:xfrm>
        <a:prstGeom prst="rect">
          <a:avLst/>
        </a:prstGeom>
        <a:solidFill>
          <a:srgbClr val="FF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Муниципальная политика – 10,0 тыс.руб.</a:t>
          </a:r>
        </a:p>
      </dsp:txBody>
      <dsp:txXfrm>
        <a:off x="2068" y="3747550"/>
        <a:ext cx="1769434" cy="1061660"/>
      </dsp:txXfrm>
    </dsp:sp>
    <dsp:sp modelId="{212F5B42-D676-4B43-BFA8-45E7CF5CA88F}">
      <dsp:nvSpPr>
        <dsp:cNvPr id="0" name=""/>
        <dsp:cNvSpPr/>
      </dsp:nvSpPr>
      <dsp:spPr>
        <a:xfrm>
          <a:off x="1948447" y="3747550"/>
          <a:ext cx="1769434" cy="106166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Содействие занятости населения –82,7 тыс.руб.</a:t>
          </a:r>
        </a:p>
      </dsp:txBody>
      <dsp:txXfrm>
        <a:off x="1948447" y="3747550"/>
        <a:ext cx="1769434" cy="1061660"/>
      </dsp:txXfrm>
    </dsp:sp>
    <dsp:sp modelId="{E9927A17-D192-40B3-810E-B15C09D5B53F}">
      <dsp:nvSpPr>
        <dsp:cNvPr id="0" name=""/>
        <dsp:cNvSpPr/>
      </dsp:nvSpPr>
      <dsp:spPr>
        <a:xfrm>
          <a:off x="3816421" y="3528396"/>
          <a:ext cx="1944927" cy="1470410"/>
        </a:xfrm>
        <a:prstGeom prst="rect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Модернизация объектов коммунальной инфраструктуры –309,1 тыс.руб.</a:t>
          </a:r>
        </a:p>
      </dsp:txBody>
      <dsp:txXfrm>
        <a:off x="3816421" y="3528396"/>
        <a:ext cx="1944927" cy="1470410"/>
      </dsp:txXfrm>
    </dsp:sp>
    <dsp:sp modelId="{C3B35FAD-2039-4D5B-A11E-E081AB722B7F}">
      <dsp:nvSpPr>
        <dsp:cNvPr id="0" name=""/>
        <dsp:cNvSpPr/>
      </dsp:nvSpPr>
      <dsp:spPr>
        <a:xfrm>
          <a:off x="6018765" y="3516649"/>
          <a:ext cx="2766210" cy="138737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</a:rPr>
            <a:t>Управление и распоряжение муниципальным имуществом в муниципальном образовании «</a:t>
          </a:r>
          <a:r>
            <a:rPr lang="ru-RU" sz="1400" kern="1200" dirty="0" err="1">
              <a:solidFill>
                <a:schemeClr val="tx1"/>
              </a:solidFill>
            </a:rPr>
            <a:t>Грушевское</a:t>
          </a:r>
          <a:r>
            <a:rPr lang="ru-RU" sz="1400" kern="1200" dirty="0">
              <a:solidFill>
                <a:schemeClr val="tx1"/>
              </a:solidFill>
            </a:rPr>
            <a:t> сельское поселение – 310,0 тыс. руб.</a:t>
          </a:r>
        </a:p>
      </dsp:txBody>
      <dsp:txXfrm>
        <a:off x="6018765" y="3516649"/>
        <a:ext cx="2766210" cy="1387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76DB20-6674-4039-BC57-EAE2BB280681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FAC862-2724-470D-94A7-FD06972FD6D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278688" cy="6048672"/>
          </a:xfrm>
        </p:spPr>
        <p:txBody>
          <a:bodyPr>
            <a:normAutofit fontScale="90000"/>
          </a:bodyPr>
          <a:lstStyle/>
          <a:p>
            <a:pPr lvl="0" algn="ctr"/>
            <a:br>
              <a:rPr lang="ru-RU" b="1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x-none" b="1">
                <a:solidFill>
                  <a:schemeClr val="accent6">
                    <a:lumMod val="50000"/>
                  </a:schemeClr>
                </a:solidFill>
              </a:rPr>
              <a:t>Основные характеристики бюджета 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>
                <a:solidFill>
                  <a:schemeClr val="accent6">
                    <a:lumMod val="50000"/>
                  </a:schemeClr>
                </a:solidFill>
              </a:rPr>
              <a:t>Грушевского сельского поселения Аксайского района 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x-none" b="1">
                <a:solidFill>
                  <a:schemeClr val="accent6">
                    <a:lumMod val="50000"/>
                  </a:schemeClr>
                </a:solidFill>
              </a:rPr>
              <a:t>на 2018 год и на плановый период 2019 и 2020 годов</a:t>
            </a:r>
            <a:br>
              <a:rPr lang="ru-RU" dirty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669360"/>
            <a:ext cx="8748464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F43494-361A-4D4A-B8BE-131581DA4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8143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279F73C8-6F52-4465-B3A0-1F79E53870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661407"/>
              </p:ext>
            </p:extLst>
          </p:nvPr>
        </p:nvGraphicFramePr>
        <p:xfrm>
          <a:off x="-19050" y="814387"/>
          <a:ext cx="9182100" cy="522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3" imgW="9163050" imgH="5219700" progId="Excel.Chart.8">
                  <p:embed/>
                </p:oleObj>
              </mc:Choice>
              <mc:Fallback>
                <p:oleObj name="Chart" r:id="rId3" imgW="9163050" imgH="5219700" progId="Excel.Chart.8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814387"/>
                        <a:ext cx="9182100" cy="522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4DA4FBE0-EFB6-4EF6-A5EC-F27150C87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604361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0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95E63-FBB2-462C-B23A-1C557EB53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i="1" dirty="0">
                <a:effectLst/>
              </a:rPr>
              <a:t>Расходы</a:t>
            </a:r>
            <a:r>
              <a:rPr lang="ru-RU" i="1" dirty="0">
                <a:effectLst/>
              </a:rPr>
              <a:t> </a:t>
            </a:r>
            <a:r>
              <a:rPr lang="ru-RU" sz="2200" i="1" dirty="0">
                <a:effectLst/>
              </a:rPr>
              <a:t>бюджета Грушевского сельского поселения Аксайского района на 2018 год</a:t>
            </a:r>
            <a:br>
              <a:rPr lang="ru-RU" sz="2200" dirty="0">
                <a:effectLst/>
              </a:rPr>
            </a:br>
            <a:endParaRPr lang="ru-RU" sz="22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41708A62-773E-4635-B88E-E2CFF79C5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0851717"/>
              </p:ext>
            </p:extLst>
          </p:nvPr>
        </p:nvGraphicFramePr>
        <p:xfrm>
          <a:off x="457200" y="1556792"/>
          <a:ext cx="8362232" cy="514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67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201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8-2020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годы</a:t>
            </a: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646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-36512" y="44623"/>
          <a:ext cx="9180511" cy="681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61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69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gridSpan="3"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Решение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о бюджете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2018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2019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8890" marR="3175" indent="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2020 год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425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7 220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29 186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72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из них: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537">
                <a:tc>
                  <a:txBody>
                    <a:bodyPr/>
                    <a:lstStyle/>
                    <a:p>
                      <a:pPr marL="889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налоговые и неналоговые доходы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15 672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23 213,3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24 957,9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3712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7753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4007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3505" indent="-1035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4228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475">
                <a:tc>
                  <a:txBody>
                    <a:bodyPr/>
                    <a:lstStyle/>
                    <a:p>
                      <a:pPr marL="31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spc="-15">
                          <a:latin typeface="Times New Roman"/>
                          <a:ea typeface="Times New Roman"/>
                        </a:rPr>
                        <a:t>II.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Расходы, всего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676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425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7 220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3985" indent="-1339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29 186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en-US" sz="2000" b="1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3399">
                <a:tc>
                  <a:txBody>
                    <a:bodyPr/>
                    <a:lstStyle/>
                    <a:p>
                      <a:pPr marL="3175" indent="3175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374900" algn="l"/>
                        </a:tabLs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III.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061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VI. </a:t>
                      </a: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000" b="1" spc="-15">
                          <a:latin typeface="Times New Roman"/>
                          <a:ea typeface="Times New Roman"/>
                        </a:rPr>
                        <a:t>финансирования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дефицита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669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</TotalTime>
  <Words>235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Chart</vt:lpstr>
      <vt:lpstr>             Основные характеристики бюджета  Грушевского сельского поселения Аксайского района  на 2018 год и на плановый период 2019 и 2020 годов </vt:lpstr>
      <vt:lpstr>Презентация PowerPoint</vt:lpstr>
      <vt:lpstr>Расходы бюджета Грушевского сельского поселения Аксайского района на 2018 год </vt:lpstr>
      <vt:lpstr>Расходы по муниципальным программам на 2018-2020 годы</vt:lpstr>
      <vt:lpstr>Презентация PowerPoint</vt:lpstr>
    </vt:vector>
  </TitlesOfParts>
  <Company>Администрация Грушевского с/п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бюджета  Грушевского сельского поселения Аксайского района  на 2018 год и на плановый период 2019 и 2020 годов</dc:title>
  <dc:creator>Фин. сектор</dc:creator>
  <cp:lastModifiedBy>Ирина АдмГрушСП</cp:lastModifiedBy>
  <cp:revision>9</cp:revision>
  <dcterms:created xsi:type="dcterms:W3CDTF">2018-02-21T17:11:46Z</dcterms:created>
  <dcterms:modified xsi:type="dcterms:W3CDTF">2018-02-22T05:25:07Z</dcterms:modified>
</cp:coreProperties>
</file>