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B13BB38-6F8F-4228-B896-274B84A45D9B}">
          <p14:sldIdLst>
            <p14:sldId id="256"/>
            <p14:sldId id="257"/>
            <p14:sldId id="258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86389" autoAdjust="0"/>
  </p:normalViewPr>
  <p:slideViewPr>
    <p:cSldViewPr>
      <p:cViewPr varScale="1">
        <p:scale>
          <a:sx n="115" d="100"/>
          <a:sy n="115" d="100"/>
        </p:scale>
        <p:origin x="13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Налоговые и неналоговые доходы бюджета Грушевского сельского поселения на 2019 год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бюджета Грушевского сельского поселения на 2018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97BB-4607-BC16-0A77BD2C5F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7BB-4607-BC16-0A77BD2C5F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97BB-4607-BC16-0A77BD2C5F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7BB-4607-BC16-0A77BD2C5FC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97BB-4607-BC16-0A77BD2C5FC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7BB-4607-BC16-0A77BD2C5FC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97BB-4607-BC16-0A77BD2C5FC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  <c:pt idx="5">
                  <c:v>Аренда имущества</c:v>
                </c:pt>
                <c:pt idx="6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7490.2</c:v>
                </c:pt>
                <c:pt idx="1">
                  <c:v>138.4</c:v>
                </c:pt>
                <c:pt idx="2">
                  <c:v>652.9</c:v>
                </c:pt>
                <c:pt idx="3">
                  <c:v>13849</c:v>
                </c:pt>
                <c:pt idx="4">
                  <c:v>21.9</c:v>
                </c:pt>
                <c:pt idx="5">
                  <c:v>311.5</c:v>
                </c:pt>
                <c:pt idx="6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BB-4607-BC16-0A77BD2C5F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243249888307334E-2"/>
          <c:y val="2.9608244458411006E-2"/>
          <c:w val="0.58211910408608614"/>
          <c:h val="0.945718218492913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20F-4CE5-B831-D33B7FBE25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20F-4CE5-B831-D33B7FBE25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20F-4CE5-B831-D33B7FBE25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20F-4CE5-B831-D33B7FBE25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20F-4CE5-B831-D33B7FBE25E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20F-4CE5-B831-D33B7FBE25E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20F-4CE5-B831-D33B7FBE25E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965-43E6-9072-052392CD7BC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Культура, кирематография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  <c:pt idx="7">
                  <c:v>Национальная экономика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10462.700000000001</c:v>
                </c:pt>
                <c:pt idx="1">
                  <c:v>208.2</c:v>
                </c:pt>
                <c:pt idx="2">
                  <c:v>100</c:v>
                </c:pt>
                <c:pt idx="3">
                  <c:v>6903.3</c:v>
                </c:pt>
                <c:pt idx="4">
                  <c:v>11353.1</c:v>
                </c:pt>
                <c:pt idx="5">
                  <c:v>118.1</c:v>
                </c:pt>
                <c:pt idx="6">
                  <c:v>206.8</c:v>
                </c:pt>
                <c:pt idx="7">
                  <c:v>565.9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20F-4CE5-B831-D33B7FBE25E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E9A4F-5992-42A6-9CDC-4E6C63700D0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0CD5D-A14E-4C7E-8947-82820C2A11D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dirty="0">
              <a:solidFill>
                <a:srgbClr val="C00000"/>
              </a:solidFill>
            </a:rPr>
            <a:t>Развитие культуры </a:t>
          </a:r>
          <a:r>
            <a:rPr lang="ru-RU" sz="1400" dirty="0" smtClean="0">
              <a:solidFill>
                <a:srgbClr val="C00000"/>
              </a:solidFill>
            </a:rPr>
            <a:t>–11453,1 </a:t>
          </a:r>
          <a:r>
            <a:rPr lang="ru-RU" sz="1400" dirty="0" err="1" smtClean="0">
              <a:solidFill>
                <a:srgbClr val="C00000"/>
              </a:solidFill>
            </a:rPr>
            <a:t>тыс.руб</a:t>
          </a:r>
          <a:r>
            <a:rPr lang="ru-RU" sz="1400" dirty="0">
              <a:solidFill>
                <a:srgbClr val="C00000"/>
              </a:solidFill>
            </a:rPr>
            <a:t>.</a:t>
          </a:r>
        </a:p>
      </dgm:t>
    </dgm:pt>
    <dgm:pt modelId="{BE5D87C3-16CE-414F-A285-4DBF858B886E}" type="parTrans" cxnId="{8548AD23-62CA-4AA5-AB4F-8CBEAD6FFE96}">
      <dgm:prSet/>
      <dgm:spPr/>
      <dgm:t>
        <a:bodyPr/>
        <a:lstStyle/>
        <a:p>
          <a:endParaRPr lang="ru-RU"/>
        </a:p>
      </dgm:t>
    </dgm:pt>
    <dgm:pt modelId="{E5080A15-C85E-42F0-AE42-7A76405B41BF}" type="sibTrans" cxnId="{8548AD23-62CA-4AA5-AB4F-8CBEAD6FFE96}">
      <dgm:prSet/>
      <dgm:spPr/>
      <dgm:t>
        <a:bodyPr/>
        <a:lstStyle/>
        <a:p>
          <a:endParaRPr lang="ru-RU"/>
        </a:p>
      </dgm:t>
    </dgm:pt>
    <dgm:pt modelId="{ECBDB368-A79E-4FFB-810F-7AB24FF8370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</a:t>
          </a:r>
          <a:r>
            <a:rPr lang="ru-RU" sz="1400" dirty="0" smtClean="0">
              <a:solidFill>
                <a:schemeClr val="tx1"/>
              </a:solidFill>
            </a:rPr>
            <a:t>100,0 </a:t>
          </a:r>
          <a:r>
            <a:rPr lang="ru-RU" sz="1400" dirty="0">
              <a:solidFill>
                <a:schemeClr val="tx1"/>
              </a:solidFill>
            </a:rPr>
            <a:t>тыс. руб.</a:t>
          </a:r>
        </a:p>
      </dgm:t>
    </dgm:pt>
    <dgm:pt modelId="{DF1157AE-C267-4638-8470-42ACF36176A0}" type="parTrans" cxnId="{EFCE7A89-09C4-4987-B035-D4A041D26F37}">
      <dgm:prSet/>
      <dgm:spPr/>
      <dgm:t>
        <a:bodyPr/>
        <a:lstStyle/>
        <a:p>
          <a:endParaRPr lang="ru-RU"/>
        </a:p>
      </dgm:t>
    </dgm:pt>
    <dgm:pt modelId="{0CDA24FF-A2B9-45FA-AF01-E07078F61477}" type="sibTrans" cxnId="{EFCE7A89-09C4-4987-B035-D4A041D26F37}">
      <dgm:prSet/>
      <dgm:spPr/>
      <dgm:t>
        <a:bodyPr/>
        <a:lstStyle/>
        <a:p>
          <a:endParaRPr lang="ru-RU"/>
        </a:p>
      </dgm:t>
    </dgm:pt>
    <dgm:pt modelId="{07C3369A-F613-449C-B2C8-8A85A4F2751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Благоустройство территории Грушевского сельского поселения </a:t>
          </a:r>
          <a:r>
            <a:rPr lang="ru-RU" sz="1400">
              <a:solidFill>
                <a:schemeClr val="tx1"/>
              </a:solidFill>
            </a:rPr>
            <a:t>– </a:t>
          </a:r>
          <a:r>
            <a:rPr lang="ru-RU" sz="1400" smtClean="0">
              <a:solidFill>
                <a:schemeClr val="tx1"/>
              </a:solidFill>
            </a:rPr>
            <a:t>6241, тыс.руб.</a:t>
          </a:r>
          <a:endParaRPr lang="ru-RU" sz="1400" dirty="0">
            <a:solidFill>
              <a:schemeClr val="tx1"/>
            </a:solidFill>
          </a:endParaRPr>
        </a:p>
      </dgm:t>
    </dgm:pt>
    <dgm:pt modelId="{20A9EEB9-AA3A-49C8-BAF8-622D2064D0D3}" type="parTrans" cxnId="{8E53F4A6-0F3A-46A1-840D-B50D985DEECC}">
      <dgm:prSet/>
      <dgm:spPr/>
      <dgm:t>
        <a:bodyPr/>
        <a:lstStyle/>
        <a:p>
          <a:endParaRPr lang="ru-RU"/>
        </a:p>
      </dgm:t>
    </dgm:pt>
    <dgm:pt modelId="{EF96E3AF-7EA4-496A-B2F8-1899703E6C6A}" type="sibTrans" cxnId="{8E53F4A6-0F3A-46A1-840D-B50D985DEECC}">
      <dgm:prSet/>
      <dgm:spPr/>
      <dgm:t>
        <a:bodyPr/>
        <a:lstStyle/>
        <a:p>
          <a:endParaRPr lang="ru-RU"/>
        </a:p>
      </dgm:t>
    </dgm:pt>
    <dgm:pt modelId="{390E7474-2999-4525-9D0B-189D4772EA44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физической культуры и массового спорта Грушевского сельского поселения – </a:t>
          </a:r>
          <a:r>
            <a:rPr lang="ru-RU" sz="1400" dirty="0" smtClean="0">
              <a:solidFill>
                <a:schemeClr val="tx1"/>
              </a:solidFill>
            </a:rPr>
            <a:t>206,8 </a:t>
          </a:r>
          <a:r>
            <a:rPr lang="ru-RU" sz="1400" dirty="0">
              <a:solidFill>
                <a:schemeClr val="tx1"/>
              </a:solidFill>
            </a:rPr>
            <a:t>тыс.руб.</a:t>
          </a:r>
        </a:p>
      </dgm:t>
    </dgm:pt>
    <dgm:pt modelId="{3104D51C-E174-4CDF-BBD6-4D2575B926FD}" type="parTrans" cxnId="{1F3E17E7-B188-4FCF-BFD3-F7F4C91ADFBE}">
      <dgm:prSet/>
      <dgm:spPr/>
      <dgm:t>
        <a:bodyPr/>
        <a:lstStyle/>
        <a:p>
          <a:endParaRPr lang="ru-RU"/>
        </a:p>
      </dgm:t>
    </dgm:pt>
    <dgm:pt modelId="{55E7F30B-E026-44B0-983F-9B7CB102BE5A}" type="sibTrans" cxnId="{1F3E17E7-B188-4FCF-BFD3-F7F4C91ADFBE}">
      <dgm:prSet/>
      <dgm:spPr/>
      <dgm:t>
        <a:bodyPr/>
        <a:lstStyle/>
        <a:p>
          <a:endParaRPr lang="ru-RU"/>
        </a:p>
      </dgm:t>
    </dgm:pt>
    <dgm:pt modelId="{FCEB631C-2B42-4981-9CCA-EB559EB9A833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1400" dirty="0">
              <a:solidFill>
                <a:schemeClr val="tx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400" dirty="0" err="1">
              <a:solidFill>
                <a:schemeClr val="tx1"/>
              </a:solidFill>
            </a:rPr>
            <a:t>Грушевское</a:t>
          </a:r>
          <a:r>
            <a:rPr lang="ru-RU" sz="1400" dirty="0">
              <a:solidFill>
                <a:schemeClr val="tx1"/>
              </a:solidFill>
            </a:rPr>
            <a:t> сельское поселение – </a:t>
          </a:r>
          <a:r>
            <a:rPr lang="ru-RU" sz="1400" dirty="0" smtClean="0">
              <a:solidFill>
                <a:schemeClr val="tx1"/>
              </a:solidFill>
            </a:rPr>
            <a:t>402,5 </a:t>
          </a:r>
          <a:r>
            <a:rPr lang="ru-RU" sz="1400" dirty="0">
              <a:solidFill>
                <a:schemeClr val="tx1"/>
              </a:solidFill>
            </a:rPr>
            <a:t>тыс. руб.</a:t>
          </a:r>
        </a:p>
      </dgm:t>
    </dgm:pt>
    <dgm:pt modelId="{8344573F-E0FA-4645-A9EE-700528D1470C}" type="parTrans" cxnId="{4994FC5D-8E01-4B37-B8C9-3095AA3D465F}">
      <dgm:prSet/>
      <dgm:spPr/>
      <dgm:t>
        <a:bodyPr/>
        <a:lstStyle/>
        <a:p>
          <a:endParaRPr lang="ru-RU"/>
        </a:p>
      </dgm:t>
    </dgm:pt>
    <dgm:pt modelId="{6EAE0A37-5B15-42A7-B1DD-30D53EA64A3D}" type="sibTrans" cxnId="{4994FC5D-8E01-4B37-B8C9-3095AA3D465F}">
      <dgm:prSet/>
      <dgm:spPr/>
      <dgm:t>
        <a:bodyPr/>
        <a:lstStyle/>
        <a:p>
          <a:endParaRPr lang="ru-RU"/>
        </a:p>
      </dgm:t>
    </dgm:pt>
    <dgm:pt modelId="{EB00B837-C75F-4DEE-B8AC-731BE760F655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Обеспечение общественного порядка и противодействие преступности – </a:t>
          </a:r>
          <a:r>
            <a:rPr lang="ru-RU" sz="1400" dirty="0" smtClean="0">
              <a:solidFill>
                <a:schemeClr val="tx1"/>
              </a:solidFill>
            </a:rPr>
            <a:t>32,7 </a:t>
          </a:r>
          <a:r>
            <a:rPr lang="ru-RU" sz="1400" dirty="0">
              <a:solidFill>
                <a:schemeClr val="tx1"/>
              </a:solidFill>
            </a:rPr>
            <a:t>тыс.руб.</a:t>
          </a:r>
        </a:p>
      </dgm:t>
    </dgm:pt>
    <dgm:pt modelId="{83FA3426-5CB0-4962-90C8-3965D308FD84}" type="parTrans" cxnId="{80BAF48A-79F8-497E-8504-F5834A356B85}">
      <dgm:prSet/>
      <dgm:spPr/>
      <dgm:t>
        <a:bodyPr/>
        <a:lstStyle/>
        <a:p>
          <a:endParaRPr lang="ru-RU"/>
        </a:p>
      </dgm:t>
    </dgm:pt>
    <dgm:pt modelId="{53C1451C-7DC0-4BE8-807F-38AAE0048176}" type="sibTrans" cxnId="{80BAF48A-79F8-497E-8504-F5834A356B85}">
      <dgm:prSet/>
      <dgm:spPr/>
      <dgm:t>
        <a:bodyPr/>
        <a:lstStyle/>
        <a:p>
          <a:endParaRPr lang="ru-RU"/>
        </a:p>
      </dgm:t>
    </dgm:pt>
    <dgm:pt modelId="{63B58E15-4D8E-44BA-9EB5-0A775DAD643D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информационных технологий </a:t>
          </a:r>
          <a:r>
            <a:rPr lang="ru-RU" sz="1400" dirty="0" smtClean="0">
              <a:solidFill>
                <a:schemeClr val="tx1"/>
              </a:solidFill>
            </a:rPr>
            <a:t>–600,0 </a:t>
          </a:r>
          <a:r>
            <a:rPr lang="ru-RU" sz="1400" dirty="0">
              <a:solidFill>
                <a:schemeClr val="tx1"/>
              </a:solidFill>
            </a:rPr>
            <a:t>тыс.руб.</a:t>
          </a:r>
        </a:p>
      </dgm:t>
    </dgm:pt>
    <dgm:pt modelId="{413A47FD-E07B-4063-939F-3F1B50714A01}" type="parTrans" cxnId="{25838BCC-C946-4ADB-9C5A-594353A192CA}">
      <dgm:prSet/>
      <dgm:spPr/>
      <dgm:t>
        <a:bodyPr/>
        <a:lstStyle/>
        <a:p>
          <a:endParaRPr lang="ru-RU"/>
        </a:p>
      </dgm:t>
    </dgm:pt>
    <dgm:pt modelId="{F42F31AB-5A7C-4914-9CE5-CBB76931FFB9}" type="sibTrans" cxnId="{25838BCC-C946-4ADB-9C5A-594353A192CA}">
      <dgm:prSet/>
      <dgm:spPr/>
      <dgm:t>
        <a:bodyPr/>
        <a:lstStyle/>
        <a:p>
          <a:endParaRPr lang="ru-RU"/>
        </a:p>
      </dgm:t>
    </dgm:pt>
    <dgm:pt modelId="{C5FAD071-4726-438B-9599-2C709D92468F}">
      <dgm:prSet phldrT="[Текст]" custT="1"/>
      <dgm:spPr>
        <a:solidFill>
          <a:srgbClr val="FF66FF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сети </a:t>
          </a:r>
          <a:r>
            <a:rPr lang="ru-RU" sz="1400" dirty="0" err="1">
              <a:solidFill>
                <a:schemeClr val="tx1"/>
              </a:solidFill>
            </a:rPr>
            <a:t>внутрипоселковых</a:t>
          </a:r>
          <a:r>
            <a:rPr lang="ru-RU" sz="1400" dirty="0">
              <a:solidFill>
                <a:schemeClr val="tx1"/>
              </a:solidFill>
            </a:rPr>
            <a:t> автомобильных дорог  в Грушевском сельском поселении -</a:t>
          </a:r>
          <a:r>
            <a:rPr lang="ru-RU" sz="1400" dirty="0" smtClean="0">
              <a:solidFill>
                <a:schemeClr val="tx1"/>
              </a:solidFill>
            </a:rPr>
            <a:t>517,9 </a:t>
          </a:r>
          <a:r>
            <a:rPr lang="ru-RU" sz="1400" dirty="0">
              <a:solidFill>
                <a:schemeClr val="tx1"/>
              </a:solidFill>
            </a:rPr>
            <a:t>тыс.. руб.</a:t>
          </a:r>
        </a:p>
      </dgm:t>
    </dgm:pt>
    <dgm:pt modelId="{15644F06-4E7E-4446-A027-1B7E975F5885}" type="parTrans" cxnId="{8D5E9139-1E0A-4D4A-8F5D-007482E14F7B}">
      <dgm:prSet/>
      <dgm:spPr/>
      <dgm:t>
        <a:bodyPr/>
        <a:lstStyle/>
        <a:p>
          <a:endParaRPr lang="ru-RU"/>
        </a:p>
      </dgm:t>
    </dgm:pt>
    <dgm:pt modelId="{1DA091A2-8DC6-470C-93A7-A812BA9CC788}" type="sibTrans" cxnId="{8D5E9139-1E0A-4D4A-8F5D-007482E14F7B}">
      <dgm:prSet/>
      <dgm:spPr/>
      <dgm:t>
        <a:bodyPr/>
        <a:lstStyle/>
        <a:p>
          <a:endParaRPr lang="ru-RU"/>
        </a:p>
      </dgm:t>
    </dgm:pt>
    <dgm:pt modelId="{9F1A019D-25E1-40F4-9DB0-1A9D852D0D9E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Муниципальная политика – 10,0 тыс.руб.</a:t>
          </a:r>
        </a:p>
      </dgm:t>
    </dgm:pt>
    <dgm:pt modelId="{0B34CE5C-6DC8-46B0-87B0-B454EB750C2B}" type="parTrans" cxnId="{AA81E0D4-0152-42D7-A79C-7C2DAAAD7C3E}">
      <dgm:prSet/>
      <dgm:spPr/>
      <dgm:t>
        <a:bodyPr/>
        <a:lstStyle/>
        <a:p>
          <a:endParaRPr lang="ru-RU"/>
        </a:p>
      </dgm:t>
    </dgm:pt>
    <dgm:pt modelId="{22F1DA5F-1A2D-41E1-8BC0-3EAB52921D0B}" type="sibTrans" cxnId="{AA81E0D4-0152-42D7-A79C-7C2DAAAD7C3E}">
      <dgm:prSet/>
      <dgm:spPr/>
      <dgm:t>
        <a:bodyPr/>
        <a:lstStyle/>
        <a:p>
          <a:endParaRPr lang="ru-RU"/>
        </a:p>
      </dgm:t>
    </dgm:pt>
    <dgm:pt modelId="{280A8E3D-4693-4776-B1CA-0EAE74EC4D97}">
      <dgm:prSet phldrT="[Текст]" custT="1"/>
      <dgm:spPr>
        <a:solidFill>
          <a:srgbClr val="CC0066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Модернизация объектов коммунальной инфраструктуры –</a:t>
          </a:r>
          <a:r>
            <a:rPr lang="ru-RU" sz="1400" dirty="0" smtClean="0">
              <a:solidFill>
                <a:schemeClr val="tx1"/>
              </a:solidFill>
            </a:rPr>
            <a:t>330,6 </a:t>
          </a:r>
          <a:r>
            <a:rPr lang="ru-RU" sz="1400" dirty="0">
              <a:solidFill>
                <a:schemeClr val="tx1"/>
              </a:solidFill>
            </a:rPr>
            <a:t>тыс.руб.</a:t>
          </a:r>
        </a:p>
      </dgm:t>
    </dgm:pt>
    <dgm:pt modelId="{8A1B8BA8-9F49-4B69-8333-D85183FB781B}" type="parTrans" cxnId="{F3453160-FCBE-45B7-A143-72CF62DA6498}">
      <dgm:prSet/>
      <dgm:spPr/>
      <dgm:t>
        <a:bodyPr/>
        <a:lstStyle/>
        <a:p>
          <a:endParaRPr lang="ru-RU"/>
        </a:p>
      </dgm:t>
    </dgm:pt>
    <dgm:pt modelId="{296F7096-B18D-43AA-BC97-77DBADD80AD9}" type="sibTrans" cxnId="{F3453160-FCBE-45B7-A143-72CF62DA6498}">
      <dgm:prSet/>
      <dgm:spPr/>
      <dgm:t>
        <a:bodyPr/>
        <a:lstStyle/>
        <a:p>
          <a:endParaRPr lang="ru-RU"/>
        </a:p>
      </dgm:t>
    </dgm:pt>
    <dgm:pt modelId="{E77BBD48-A4ED-4B50-91F8-D83285B22EEB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</a:rPr>
            <a:t>Охрана окружающей среды – 2,0 тыс. руб.</a:t>
          </a:r>
          <a:endParaRPr lang="ru-RU" sz="1400" dirty="0">
            <a:solidFill>
              <a:schemeClr val="tx1"/>
            </a:solidFill>
          </a:endParaRPr>
        </a:p>
      </dgm:t>
    </dgm:pt>
    <dgm:pt modelId="{5F6207CC-FDDE-486C-9D68-779BB4565778}" type="parTrans" cxnId="{2B03EBD4-8DF6-4DFD-8378-D49136AB9B29}">
      <dgm:prSet/>
      <dgm:spPr/>
      <dgm:t>
        <a:bodyPr/>
        <a:lstStyle/>
        <a:p>
          <a:endParaRPr lang="ru-RU"/>
        </a:p>
      </dgm:t>
    </dgm:pt>
    <dgm:pt modelId="{352377C5-9193-46E9-92F8-C27014DDA97C}" type="sibTrans" cxnId="{2B03EBD4-8DF6-4DFD-8378-D49136AB9B29}">
      <dgm:prSet/>
      <dgm:spPr/>
      <dgm:t>
        <a:bodyPr/>
        <a:lstStyle/>
        <a:p>
          <a:endParaRPr lang="ru-RU"/>
        </a:p>
      </dgm:t>
    </dgm:pt>
    <dgm:pt modelId="{4E8CAD85-FDEC-4995-99C5-B31B0D7A34FB}" type="pres">
      <dgm:prSet presAssocID="{2DAE9A4F-5992-42A6-9CDC-4E6C63700D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D35E5-7FF6-4863-9C50-D276C4C34428}" type="pres">
      <dgm:prSet presAssocID="{2C00CD5D-A14E-4C7E-8947-82820C2A11D8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48183-3F5A-4D9B-B496-9DE1248C2A0D}" type="pres">
      <dgm:prSet presAssocID="{E5080A15-C85E-42F0-AE42-7A76405B41BF}" presName="sibTrans" presStyleCnt="0"/>
      <dgm:spPr/>
    </dgm:pt>
    <dgm:pt modelId="{FC3520D1-BE0B-4336-86EB-51F2E0767A98}" type="pres">
      <dgm:prSet presAssocID="{ECBDB368-A79E-4FFB-810F-7AB24FF83701}" presName="node" presStyleLbl="node1" presStyleIdx="1" presStyleCnt="11" custScaleX="19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2EE93-C508-4B24-AF4C-97DBFD166577}" type="pres">
      <dgm:prSet presAssocID="{0CDA24FF-A2B9-45FA-AF01-E07078F61477}" presName="sibTrans" presStyleCnt="0"/>
      <dgm:spPr/>
    </dgm:pt>
    <dgm:pt modelId="{0C1111F2-F238-4EFE-9008-C83A2DEE9C9D}" type="pres">
      <dgm:prSet presAssocID="{07C3369A-F613-449C-B2C8-8A85A4F27510}" presName="node" presStyleLbl="node1" presStyleIdx="2" presStyleCnt="11" custLinFactNeighborX="2977" custLinFactNeighborY="-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99A43-D1DA-4B5C-8175-F8F5BB1567EB}" type="pres">
      <dgm:prSet presAssocID="{EF96E3AF-7EA4-496A-B2F8-1899703E6C6A}" presName="sibTrans" presStyleCnt="0"/>
      <dgm:spPr/>
    </dgm:pt>
    <dgm:pt modelId="{C22615B5-877B-4EDB-88E3-0D8839C0321A}" type="pres">
      <dgm:prSet presAssocID="{390E7474-2999-4525-9D0B-189D4772EA44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F0925-7F4B-4715-B35C-E25843D83013}" type="pres">
      <dgm:prSet presAssocID="{55E7F30B-E026-44B0-983F-9B7CB102BE5A}" presName="sibTrans" presStyleCnt="0"/>
      <dgm:spPr/>
    </dgm:pt>
    <dgm:pt modelId="{B4F7B669-F4FF-4B98-8884-697A144FFF58}" type="pres">
      <dgm:prSet presAssocID="{EB00B837-C75F-4DEE-B8AC-731BE760F655}" presName="node" presStyleLbl="node1" presStyleIdx="4" presStyleCnt="11" custScaleY="107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0AC78-7BA4-4950-8A7C-6DA6EAEADFC2}" type="pres">
      <dgm:prSet presAssocID="{53C1451C-7DC0-4BE8-807F-38AAE0048176}" presName="sibTrans" presStyleCnt="0"/>
      <dgm:spPr/>
    </dgm:pt>
    <dgm:pt modelId="{EBCD320B-44EF-4FA2-AD51-AA6FAE0A223E}" type="pres">
      <dgm:prSet presAssocID="{63B58E15-4D8E-44BA-9EB5-0A775DAD643D}" presName="node" presStyleLbl="node1" presStyleIdx="5" presStyleCnt="11" custLinFactNeighborX="-435" custLinFactNeighborY="-3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3CD1B-690B-4A61-A89E-89F7FF09B209}" type="pres">
      <dgm:prSet presAssocID="{F42F31AB-5A7C-4914-9CE5-CBB76931FFB9}" presName="sibTrans" presStyleCnt="0"/>
      <dgm:spPr/>
    </dgm:pt>
    <dgm:pt modelId="{CF1A7863-1A33-443A-AB71-16CF86956E27}" type="pres">
      <dgm:prSet presAssocID="{C5FAD071-4726-438B-9599-2C709D92468F}" presName="node" presStyleLbl="node1" presStyleIdx="6" presStyleCnt="11" custScaleX="108708" custScaleY="130039" custLinFactNeighborX="11544" custLinFactNeighborY="45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88A2B-664B-4A9D-A2E7-3B1C08ADFEF4}" type="pres">
      <dgm:prSet presAssocID="{1DA091A2-8DC6-470C-93A7-A812BA9CC788}" presName="sibTrans" presStyleCnt="0"/>
      <dgm:spPr/>
    </dgm:pt>
    <dgm:pt modelId="{8EA93272-2A0A-4C95-AA70-97F36CD1FE39}" type="pres">
      <dgm:prSet presAssocID="{9F1A019D-25E1-40F4-9DB0-1A9D852D0D9E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B2DDF-44F4-4FF4-9F5E-08B88A06F28B}" type="pres">
      <dgm:prSet presAssocID="{22F1DA5F-1A2D-41E1-8BC0-3EAB52921D0B}" presName="sibTrans" presStyleCnt="0"/>
      <dgm:spPr/>
    </dgm:pt>
    <dgm:pt modelId="{E9927A17-D192-40B3-810E-B15C09D5B53F}" type="pres">
      <dgm:prSet presAssocID="{280A8E3D-4693-4776-B1CA-0EAE74EC4D97}" presName="node" presStyleLbl="node1" presStyleIdx="8" presStyleCnt="11" custScaleX="109918" custScaleY="138501" custLinFactNeighborX="-4431" custLinFactNeighborY="-1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BEBC4-C8DE-43A3-B79F-5FFE282DDD6C}" type="pres">
      <dgm:prSet presAssocID="{296F7096-B18D-43AA-BC97-77DBADD80AD9}" presName="sibTrans" presStyleCnt="0"/>
      <dgm:spPr/>
    </dgm:pt>
    <dgm:pt modelId="{C3B35FAD-2039-4D5B-A11E-E081AB722B7F}" type="pres">
      <dgm:prSet presAssocID="{FCEB631C-2B42-4981-9CCA-EB559EB9A833}" presName="node" presStyleLbl="node1" presStyleIdx="9" presStyleCnt="11" custScaleX="189889" custScaleY="98230" custLinFactNeighborX="-4453" custLinFactNeighborY="1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6664E-880E-4ABB-A81C-F57DC92A4BA4}" type="pres">
      <dgm:prSet presAssocID="{6EAE0A37-5B15-42A7-B1DD-30D53EA64A3D}" presName="sibTrans" presStyleCnt="0"/>
      <dgm:spPr/>
    </dgm:pt>
    <dgm:pt modelId="{BE7989D4-1F76-4236-A67D-801C565DACBA}" type="pres">
      <dgm:prSet presAssocID="{E77BBD48-A4ED-4B50-91F8-D83285B22EEB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CBE5DE-42DD-4AD3-A7EB-4710845B69AA}" type="presOf" srcId="{EB00B837-C75F-4DEE-B8AC-731BE760F655}" destId="{B4F7B669-F4FF-4B98-8884-697A144FFF58}" srcOrd="0" destOrd="0" presId="urn:microsoft.com/office/officeart/2005/8/layout/default#1"/>
    <dgm:cxn modelId="{8D5E9139-1E0A-4D4A-8F5D-007482E14F7B}" srcId="{2DAE9A4F-5992-42A6-9CDC-4E6C63700D02}" destId="{C5FAD071-4726-438B-9599-2C709D92468F}" srcOrd="6" destOrd="0" parTransId="{15644F06-4E7E-4446-A027-1B7E975F5885}" sibTransId="{1DA091A2-8DC6-470C-93A7-A812BA9CC788}"/>
    <dgm:cxn modelId="{F3453160-FCBE-45B7-A143-72CF62DA6498}" srcId="{2DAE9A4F-5992-42A6-9CDC-4E6C63700D02}" destId="{280A8E3D-4693-4776-B1CA-0EAE74EC4D97}" srcOrd="8" destOrd="0" parTransId="{8A1B8BA8-9F49-4B69-8333-D85183FB781B}" sibTransId="{296F7096-B18D-43AA-BC97-77DBADD80AD9}"/>
    <dgm:cxn modelId="{EFCE7A89-09C4-4987-B035-D4A041D26F37}" srcId="{2DAE9A4F-5992-42A6-9CDC-4E6C63700D02}" destId="{ECBDB368-A79E-4FFB-810F-7AB24FF83701}" srcOrd="1" destOrd="0" parTransId="{DF1157AE-C267-4638-8470-42ACF36176A0}" sibTransId="{0CDA24FF-A2B9-45FA-AF01-E07078F61477}"/>
    <dgm:cxn modelId="{2B03EBD4-8DF6-4DFD-8378-D49136AB9B29}" srcId="{2DAE9A4F-5992-42A6-9CDC-4E6C63700D02}" destId="{E77BBD48-A4ED-4B50-91F8-D83285B22EEB}" srcOrd="10" destOrd="0" parTransId="{5F6207CC-FDDE-486C-9D68-779BB4565778}" sibTransId="{352377C5-9193-46E9-92F8-C27014DDA97C}"/>
    <dgm:cxn modelId="{2975A448-AC94-4348-A8EC-C7B8A78B685C}" type="presOf" srcId="{07C3369A-F613-449C-B2C8-8A85A4F27510}" destId="{0C1111F2-F238-4EFE-9008-C83A2DEE9C9D}" srcOrd="0" destOrd="0" presId="urn:microsoft.com/office/officeart/2005/8/layout/default#1"/>
    <dgm:cxn modelId="{1F3E17E7-B188-4FCF-BFD3-F7F4C91ADFBE}" srcId="{2DAE9A4F-5992-42A6-9CDC-4E6C63700D02}" destId="{390E7474-2999-4525-9D0B-189D4772EA44}" srcOrd="3" destOrd="0" parTransId="{3104D51C-E174-4CDF-BBD6-4D2575B926FD}" sibTransId="{55E7F30B-E026-44B0-983F-9B7CB102BE5A}"/>
    <dgm:cxn modelId="{4A72D96F-C0AC-4422-A14C-2ACC85292C43}" type="presOf" srcId="{9F1A019D-25E1-40F4-9DB0-1A9D852D0D9E}" destId="{8EA93272-2A0A-4C95-AA70-97F36CD1FE39}" srcOrd="0" destOrd="0" presId="urn:microsoft.com/office/officeart/2005/8/layout/default#1"/>
    <dgm:cxn modelId="{80BAF48A-79F8-497E-8504-F5834A356B85}" srcId="{2DAE9A4F-5992-42A6-9CDC-4E6C63700D02}" destId="{EB00B837-C75F-4DEE-B8AC-731BE760F655}" srcOrd="4" destOrd="0" parTransId="{83FA3426-5CB0-4962-90C8-3965D308FD84}" sibTransId="{53C1451C-7DC0-4BE8-807F-38AAE0048176}"/>
    <dgm:cxn modelId="{E657ADB1-9308-438E-A935-AA9E1568D566}" type="presOf" srcId="{390E7474-2999-4525-9D0B-189D4772EA44}" destId="{C22615B5-877B-4EDB-88E3-0D8839C0321A}" srcOrd="0" destOrd="0" presId="urn:microsoft.com/office/officeart/2005/8/layout/default#1"/>
    <dgm:cxn modelId="{BC81CAFA-C781-473B-843D-DC76BCB93E10}" type="presOf" srcId="{ECBDB368-A79E-4FFB-810F-7AB24FF83701}" destId="{FC3520D1-BE0B-4336-86EB-51F2E0767A98}" srcOrd="0" destOrd="0" presId="urn:microsoft.com/office/officeart/2005/8/layout/default#1"/>
    <dgm:cxn modelId="{CBBB7666-B290-48A7-BC44-EFAF6C2AE161}" type="presOf" srcId="{E77BBD48-A4ED-4B50-91F8-D83285B22EEB}" destId="{BE7989D4-1F76-4236-A67D-801C565DACBA}" srcOrd="0" destOrd="0" presId="urn:microsoft.com/office/officeart/2005/8/layout/default#1"/>
    <dgm:cxn modelId="{25838BCC-C946-4ADB-9C5A-594353A192CA}" srcId="{2DAE9A4F-5992-42A6-9CDC-4E6C63700D02}" destId="{63B58E15-4D8E-44BA-9EB5-0A775DAD643D}" srcOrd="5" destOrd="0" parTransId="{413A47FD-E07B-4063-939F-3F1B50714A01}" sibTransId="{F42F31AB-5A7C-4914-9CE5-CBB76931FFB9}"/>
    <dgm:cxn modelId="{36CD2FA2-9801-417C-B276-8CC1129DCC22}" type="presOf" srcId="{C5FAD071-4726-438B-9599-2C709D92468F}" destId="{CF1A7863-1A33-443A-AB71-16CF86956E27}" srcOrd="0" destOrd="0" presId="urn:microsoft.com/office/officeart/2005/8/layout/default#1"/>
    <dgm:cxn modelId="{4994FC5D-8E01-4B37-B8C9-3095AA3D465F}" srcId="{2DAE9A4F-5992-42A6-9CDC-4E6C63700D02}" destId="{FCEB631C-2B42-4981-9CCA-EB559EB9A833}" srcOrd="9" destOrd="0" parTransId="{8344573F-E0FA-4645-A9EE-700528D1470C}" sibTransId="{6EAE0A37-5B15-42A7-B1DD-30D53EA64A3D}"/>
    <dgm:cxn modelId="{F234B1AF-913C-4E95-B660-4E98467CA62E}" type="presOf" srcId="{63B58E15-4D8E-44BA-9EB5-0A775DAD643D}" destId="{EBCD320B-44EF-4FA2-AD51-AA6FAE0A223E}" srcOrd="0" destOrd="0" presId="urn:microsoft.com/office/officeart/2005/8/layout/default#1"/>
    <dgm:cxn modelId="{C177C3C4-F7E6-4952-8625-E5A2475E5AAE}" type="presOf" srcId="{2DAE9A4F-5992-42A6-9CDC-4E6C63700D02}" destId="{4E8CAD85-FDEC-4995-99C5-B31B0D7A34FB}" srcOrd="0" destOrd="0" presId="urn:microsoft.com/office/officeart/2005/8/layout/default#1"/>
    <dgm:cxn modelId="{E27478C1-E4BA-4CBF-8017-16B5677CC207}" type="presOf" srcId="{2C00CD5D-A14E-4C7E-8947-82820C2A11D8}" destId="{3ECD35E5-7FF6-4863-9C50-D276C4C34428}" srcOrd="0" destOrd="0" presId="urn:microsoft.com/office/officeart/2005/8/layout/default#1"/>
    <dgm:cxn modelId="{8548AD23-62CA-4AA5-AB4F-8CBEAD6FFE96}" srcId="{2DAE9A4F-5992-42A6-9CDC-4E6C63700D02}" destId="{2C00CD5D-A14E-4C7E-8947-82820C2A11D8}" srcOrd="0" destOrd="0" parTransId="{BE5D87C3-16CE-414F-A285-4DBF858B886E}" sibTransId="{E5080A15-C85E-42F0-AE42-7A76405B41BF}"/>
    <dgm:cxn modelId="{55C7F514-B035-44DD-99F9-E1F7AB489474}" type="presOf" srcId="{280A8E3D-4693-4776-B1CA-0EAE74EC4D97}" destId="{E9927A17-D192-40B3-810E-B15C09D5B53F}" srcOrd="0" destOrd="0" presId="urn:microsoft.com/office/officeart/2005/8/layout/default#1"/>
    <dgm:cxn modelId="{D10897FF-85D2-4ED0-B971-89D3A5F9DAEE}" type="presOf" srcId="{FCEB631C-2B42-4981-9CCA-EB559EB9A833}" destId="{C3B35FAD-2039-4D5B-A11E-E081AB722B7F}" srcOrd="0" destOrd="0" presId="urn:microsoft.com/office/officeart/2005/8/layout/default#1"/>
    <dgm:cxn modelId="{8E53F4A6-0F3A-46A1-840D-B50D985DEECC}" srcId="{2DAE9A4F-5992-42A6-9CDC-4E6C63700D02}" destId="{07C3369A-F613-449C-B2C8-8A85A4F27510}" srcOrd="2" destOrd="0" parTransId="{20A9EEB9-AA3A-49C8-BAF8-622D2064D0D3}" sibTransId="{EF96E3AF-7EA4-496A-B2F8-1899703E6C6A}"/>
    <dgm:cxn modelId="{AA81E0D4-0152-42D7-A79C-7C2DAAAD7C3E}" srcId="{2DAE9A4F-5992-42A6-9CDC-4E6C63700D02}" destId="{9F1A019D-25E1-40F4-9DB0-1A9D852D0D9E}" srcOrd="7" destOrd="0" parTransId="{0B34CE5C-6DC8-46B0-87B0-B454EB750C2B}" sibTransId="{22F1DA5F-1A2D-41E1-8BC0-3EAB52921D0B}"/>
    <dgm:cxn modelId="{4D17CDF1-B883-4A16-97D4-C6F04583B15B}" type="presParOf" srcId="{4E8CAD85-FDEC-4995-99C5-B31B0D7A34FB}" destId="{3ECD35E5-7FF6-4863-9C50-D276C4C34428}" srcOrd="0" destOrd="0" presId="urn:microsoft.com/office/officeart/2005/8/layout/default#1"/>
    <dgm:cxn modelId="{CC23A54C-1B69-45E8-B802-02E4EC80200E}" type="presParOf" srcId="{4E8CAD85-FDEC-4995-99C5-B31B0D7A34FB}" destId="{B6748183-3F5A-4D9B-B496-9DE1248C2A0D}" srcOrd="1" destOrd="0" presId="urn:microsoft.com/office/officeart/2005/8/layout/default#1"/>
    <dgm:cxn modelId="{E516BBC5-FAA7-4A1C-9A51-3901862DA181}" type="presParOf" srcId="{4E8CAD85-FDEC-4995-99C5-B31B0D7A34FB}" destId="{FC3520D1-BE0B-4336-86EB-51F2E0767A98}" srcOrd="2" destOrd="0" presId="urn:microsoft.com/office/officeart/2005/8/layout/default#1"/>
    <dgm:cxn modelId="{D86B236C-BBA6-4E37-903A-1BAECD675B47}" type="presParOf" srcId="{4E8CAD85-FDEC-4995-99C5-B31B0D7A34FB}" destId="{A632EE93-C508-4B24-AF4C-97DBFD166577}" srcOrd="3" destOrd="0" presId="urn:microsoft.com/office/officeart/2005/8/layout/default#1"/>
    <dgm:cxn modelId="{5F319CB5-78E0-43D1-81E0-3BE3C61DE69F}" type="presParOf" srcId="{4E8CAD85-FDEC-4995-99C5-B31B0D7A34FB}" destId="{0C1111F2-F238-4EFE-9008-C83A2DEE9C9D}" srcOrd="4" destOrd="0" presId="urn:microsoft.com/office/officeart/2005/8/layout/default#1"/>
    <dgm:cxn modelId="{C3A91D31-9266-43BD-874E-CC30183030DF}" type="presParOf" srcId="{4E8CAD85-FDEC-4995-99C5-B31B0D7A34FB}" destId="{4A799A43-D1DA-4B5C-8175-F8F5BB1567EB}" srcOrd="5" destOrd="0" presId="urn:microsoft.com/office/officeart/2005/8/layout/default#1"/>
    <dgm:cxn modelId="{B76F548F-E2B7-46CA-BD69-4708557F4F17}" type="presParOf" srcId="{4E8CAD85-FDEC-4995-99C5-B31B0D7A34FB}" destId="{C22615B5-877B-4EDB-88E3-0D8839C0321A}" srcOrd="6" destOrd="0" presId="urn:microsoft.com/office/officeart/2005/8/layout/default#1"/>
    <dgm:cxn modelId="{32C71B2F-6FC5-4F7A-BF3D-9A258929807E}" type="presParOf" srcId="{4E8CAD85-FDEC-4995-99C5-B31B0D7A34FB}" destId="{048F0925-7F4B-4715-B35C-E25843D83013}" srcOrd="7" destOrd="0" presId="urn:microsoft.com/office/officeart/2005/8/layout/default#1"/>
    <dgm:cxn modelId="{2379449F-5A1C-44D2-A675-7EA24C94C3A5}" type="presParOf" srcId="{4E8CAD85-FDEC-4995-99C5-B31B0D7A34FB}" destId="{B4F7B669-F4FF-4B98-8884-697A144FFF58}" srcOrd="8" destOrd="0" presId="urn:microsoft.com/office/officeart/2005/8/layout/default#1"/>
    <dgm:cxn modelId="{4E6977AE-A767-4945-99CA-006E88CBE6BB}" type="presParOf" srcId="{4E8CAD85-FDEC-4995-99C5-B31B0D7A34FB}" destId="{07B0AC78-7BA4-4950-8A7C-6DA6EAEADFC2}" srcOrd="9" destOrd="0" presId="urn:microsoft.com/office/officeart/2005/8/layout/default#1"/>
    <dgm:cxn modelId="{64DBB515-5FEB-4620-BFFC-AFAC4790832F}" type="presParOf" srcId="{4E8CAD85-FDEC-4995-99C5-B31B0D7A34FB}" destId="{EBCD320B-44EF-4FA2-AD51-AA6FAE0A223E}" srcOrd="10" destOrd="0" presId="urn:microsoft.com/office/officeart/2005/8/layout/default#1"/>
    <dgm:cxn modelId="{0948DFD2-2C1F-4CFC-B08B-1980B8B65F9A}" type="presParOf" srcId="{4E8CAD85-FDEC-4995-99C5-B31B0D7A34FB}" destId="{6E23CD1B-690B-4A61-A89E-89F7FF09B209}" srcOrd="11" destOrd="0" presId="urn:microsoft.com/office/officeart/2005/8/layout/default#1"/>
    <dgm:cxn modelId="{7367D79A-EFF3-421B-9BC5-279510075A9A}" type="presParOf" srcId="{4E8CAD85-FDEC-4995-99C5-B31B0D7A34FB}" destId="{CF1A7863-1A33-443A-AB71-16CF86956E27}" srcOrd="12" destOrd="0" presId="urn:microsoft.com/office/officeart/2005/8/layout/default#1"/>
    <dgm:cxn modelId="{518F8A8B-DCFF-4FFA-8086-984456929C13}" type="presParOf" srcId="{4E8CAD85-FDEC-4995-99C5-B31B0D7A34FB}" destId="{61188A2B-664B-4A9D-A2E7-3B1C08ADFEF4}" srcOrd="13" destOrd="0" presId="urn:microsoft.com/office/officeart/2005/8/layout/default#1"/>
    <dgm:cxn modelId="{B3CE73E2-0FCA-4361-8DBD-C5831618E041}" type="presParOf" srcId="{4E8CAD85-FDEC-4995-99C5-B31B0D7A34FB}" destId="{8EA93272-2A0A-4C95-AA70-97F36CD1FE39}" srcOrd="14" destOrd="0" presId="urn:microsoft.com/office/officeart/2005/8/layout/default#1"/>
    <dgm:cxn modelId="{0743DF3D-29A5-4CFC-9747-73381185C033}" type="presParOf" srcId="{4E8CAD85-FDEC-4995-99C5-B31B0D7A34FB}" destId="{563B2DDF-44F4-4FF4-9F5E-08B88A06F28B}" srcOrd="15" destOrd="0" presId="urn:microsoft.com/office/officeart/2005/8/layout/default#1"/>
    <dgm:cxn modelId="{DD2F1675-CC1C-4170-9EB5-8F85CC4A1388}" type="presParOf" srcId="{4E8CAD85-FDEC-4995-99C5-B31B0D7A34FB}" destId="{E9927A17-D192-40B3-810E-B15C09D5B53F}" srcOrd="16" destOrd="0" presId="urn:microsoft.com/office/officeart/2005/8/layout/default#1"/>
    <dgm:cxn modelId="{5FD1F778-2CC6-41FA-AA87-42E1F818474E}" type="presParOf" srcId="{4E8CAD85-FDEC-4995-99C5-B31B0D7A34FB}" destId="{AD1BEBC4-C8DE-43A3-B79F-5FFE282DDD6C}" srcOrd="17" destOrd="0" presId="urn:microsoft.com/office/officeart/2005/8/layout/default#1"/>
    <dgm:cxn modelId="{3B1E07BC-99B9-4766-86AD-FD95EC41B5B8}" type="presParOf" srcId="{4E8CAD85-FDEC-4995-99C5-B31B0D7A34FB}" destId="{C3B35FAD-2039-4D5B-A11E-E081AB722B7F}" srcOrd="18" destOrd="0" presId="urn:microsoft.com/office/officeart/2005/8/layout/default#1"/>
    <dgm:cxn modelId="{444D18B4-80EC-4F0F-891F-4BA37B944002}" type="presParOf" srcId="{4E8CAD85-FDEC-4995-99C5-B31B0D7A34FB}" destId="{EC86664E-880E-4ABB-A81C-F57DC92A4BA4}" srcOrd="19" destOrd="0" presId="urn:microsoft.com/office/officeart/2005/8/layout/default#1"/>
    <dgm:cxn modelId="{5FFA8E03-A690-4B59-9FBA-4658104E6E06}" type="presParOf" srcId="{4E8CAD85-FDEC-4995-99C5-B31B0D7A34FB}" destId="{BE7989D4-1F76-4236-A67D-801C565DACBA}" srcOrd="2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D35E5-7FF6-4863-9C50-D276C4C34428}">
      <dsp:nvSpPr>
        <dsp:cNvPr id="0" name=""/>
        <dsp:cNvSpPr/>
      </dsp:nvSpPr>
      <dsp:spPr>
        <a:xfrm>
          <a:off x="630559" y="2652"/>
          <a:ext cx="1812365" cy="1087419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C00000"/>
              </a:solidFill>
            </a:rPr>
            <a:t>Развитие культуры </a:t>
          </a:r>
          <a:r>
            <a:rPr lang="ru-RU" sz="1400" kern="1200" dirty="0" smtClean="0">
              <a:solidFill>
                <a:srgbClr val="C00000"/>
              </a:solidFill>
            </a:rPr>
            <a:t>–11453,1 </a:t>
          </a:r>
          <a:r>
            <a:rPr lang="ru-RU" sz="1400" kern="1200" dirty="0" err="1" smtClean="0">
              <a:solidFill>
                <a:srgbClr val="C00000"/>
              </a:solidFill>
            </a:rPr>
            <a:t>тыс.руб</a:t>
          </a:r>
          <a:r>
            <a:rPr lang="ru-RU" sz="1400" kern="1200" dirty="0">
              <a:solidFill>
                <a:srgbClr val="C00000"/>
              </a:solidFill>
            </a:rPr>
            <a:t>.</a:t>
          </a:r>
        </a:p>
      </dsp:txBody>
      <dsp:txXfrm>
        <a:off x="630559" y="2652"/>
        <a:ext cx="1812365" cy="1087419"/>
      </dsp:txXfrm>
    </dsp:sp>
    <dsp:sp modelId="{FC3520D1-BE0B-4336-86EB-51F2E0767A98}">
      <dsp:nvSpPr>
        <dsp:cNvPr id="0" name=""/>
        <dsp:cNvSpPr/>
      </dsp:nvSpPr>
      <dsp:spPr>
        <a:xfrm>
          <a:off x="2624161" y="2652"/>
          <a:ext cx="3464644" cy="108741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</a:t>
          </a:r>
          <a:r>
            <a:rPr lang="ru-RU" sz="1400" kern="1200" dirty="0" smtClean="0">
              <a:solidFill>
                <a:schemeClr val="tx1"/>
              </a:solidFill>
            </a:rPr>
            <a:t>100,0 </a:t>
          </a:r>
          <a:r>
            <a:rPr lang="ru-RU" sz="1400" kern="1200" dirty="0">
              <a:solidFill>
                <a:schemeClr val="tx1"/>
              </a:solidFill>
            </a:rPr>
            <a:t>тыс. руб.</a:t>
          </a:r>
        </a:p>
      </dsp:txBody>
      <dsp:txXfrm>
        <a:off x="2624161" y="2652"/>
        <a:ext cx="3464644" cy="1087419"/>
      </dsp:txXfrm>
    </dsp:sp>
    <dsp:sp modelId="{0C1111F2-F238-4EFE-9008-C83A2DEE9C9D}">
      <dsp:nvSpPr>
        <dsp:cNvPr id="0" name=""/>
        <dsp:cNvSpPr/>
      </dsp:nvSpPr>
      <dsp:spPr>
        <a:xfrm>
          <a:off x="6323996" y="1738"/>
          <a:ext cx="1812365" cy="1087419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Благоустройство территории Грушевского сельского поселения </a:t>
          </a:r>
          <a:r>
            <a:rPr lang="ru-RU" sz="1400" kern="1200">
              <a:solidFill>
                <a:schemeClr val="tx1"/>
              </a:solidFill>
            </a:rPr>
            <a:t>– </a:t>
          </a:r>
          <a:r>
            <a:rPr lang="ru-RU" sz="1400" kern="1200" smtClean="0">
              <a:solidFill>
                <a:schemeClr val="tx1"/>
              </a:solidFill>
            </a:rPr>
            <a:t>6241, тыс.руб.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323996" y="1738"/>
        <a:ext cx="1812365" cy="1087419"/>
      </dsp:txXfrm>
    </dsp:sp>
    <dsp:sp modelId="{C22615B5-877B-4EDB-88E3-0D8839C0321A}">
      <dsp:nvSpPr>
        <dsp:cNvPr id="0" name=""/>
        <dsp:cNvSpPr/>
      </dsp:nvSpPr>
      <dsp:spPr>
        <a:xfrm>
          <a:off x="380987" y="1434632"/>
          <a:ext cx="1812365" cy="108741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Развитие физической культуры и массового спорта Грушевского сельского поселения – </a:t>
          </a:r>
          <a:r>
            <a:rPr lang="ru-RU" sz="1400" kern="1200" dirty="0" smtClean="0">
              <a:solidFill>
                <a:schemeClr val="tx1"/>
              </a:solidFill>
            </a:rPr>
            <a:t>206,8 </a:t>
          </a:r>
          <a:r>
            <a:rPr lang="ru-RU" sz="1400" kern="1200" dirty="0">
              <a:solidFill>
                <a:schemeClr val="tx1"/>
              </a:solidFill>
            </a:rPr>
            <a:t>тыс.руб.</a:t>
          </a:r>
        </a:p>
      </dsp:txBody>
      <dsp:txXfrm>
        <a:off x="380987" y="1434632"/>
        <a:ext cx="1812365" cy="1087419"/>
      </dsp:txXfrm>
    </dsp:sp>
    <dsp:sp modelId="{B4F7B669-F4FF-4B98-8884-697A144FFF58}">
      <dsp:nvSpPr>
        <dsp:cNvPr id="0" name=""/>
        <dsp:cNvSpPr/>
      </dsp:nvSpPr>
      <dsp:spPr>
        <a:xfrm>
          <a:off x="2374589" y="1393289"/>
          <a:ext cx="1812365" cy="1170106"/>
        </a:xfrm>
        <a:prstGeom prst="rect">
          <a:avLst/>
        </a:prstGeom>
        <a:solidFill>
          <a:srgbClr val="00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Обеспечение общественного порядка и противодействие преступности – </a:t>
          </a:r>
          <a:r>
            <a:rPr lang="ru-RU" sz="1400" kern="1200" dirty="0" smtClean="0">
              <a:solidFill>
                <a:schemeClr val="tx1"/>
              </a:solidFill>
            </a:rPr>
            <a:t>32,7 </a:t>
          </a:r>
          <a:r>
            <a:rPr lang="ru-RU" sz="1400" kern="1200" dirty="0">
              <a:solidFill>
                <a:schemeClr val="tx1"/>
              </a:solidFill>
            </a:rPr>
            <a:t>тыс.руб.</a:t>
          </a:r>
        </a:p>
      </dsp:txBody>
      <dsp:txXfrm>
        <a:off x="2374589" y="1393289"/>
        <a:ext cx="1812365" cy="1170106"/>
      </dsp:txXfrm>
    </dsp:sp>
    <dsp:sp modelId="{EBCD320B-44EF-4FA2-AD51-AA6FAE0A223E}">
      <dsp:nvSpPr>
        <dsp:cNvPr id="0" name=""/>
        <dsp:cNvSpPr/>
      </dsp:nvSpPr>
      <dsp:spPr>
        <a:xfrm>
          <a:off x="4360308" y="1395648"/>
          <a:ext cx="1812365" cy="108741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Развитие информационных технологий </a:t>
          </a:r>
          <a:r>
            <a:rPr lang="ru-RU" sz="1400" kern="1200" dirty="0" smtClean="0">
              <a:solidFill>
                <a:schemeClr val="tx1"/>
              </a:solidFill>
            </a:rPr>
            <a:t>–600,0 </a:t>
          </a:r>
          <a:r>
            <a:rPr lang="ru-RU" sz="1400" kern="1200" dirty="0">
              <a:solidFill>
                <a:schemeClr val="tx1"/>
              </a:solidFill>
            </a:rPr>
            <a:t>тыс.руб.</a:t>
          </a:r>
        </a:p>
      </dsp:txBody>
      <dsp:txXfrm>
        <a:off x="4360308" y="1395648"/>
        <a:ext cx="1812365" cy="1087419"/>
      </dsp:txXfrm>
    </dsp:sp>
    <dsp:sp modelId="{CF1A7863-1A33-443A-AB71-16CF86956E27}">
      <dsp:nvSpPr>
        <dsp:cNvPr id="0" name=""/>
        <dsp:cNvSpPr/>
      </dsp:nvSpPr>
      <dsp:spPr>
        <a:xfrm>
          <a:off x="6571013" y="1320415"/>
          <a:ext cx="1970186" cy="1414069"/>
        </a:xfrm>
        <a:prstGeom prst="rect">
          <a:avLst/>
        </a:prstGeom>
        <a:solidFill>
          <a:srgbClr val="FF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Развитие сети </a:t>
          </a:r>
          <a:r>
            <a:rPr lang="ru-RU" sz="1400" kern="1200" dirty="0" err="1">
              <a:solidFill>
                <a:schemeClr val="tx1"/>
              </a:solidFill>
            </a:rPr>
            <a:t>внутрипоселковых</a:t>
          </a:r>
          <a:r>
            <a:rPr lang="ru-RU" sz="1400" kern="1200" dirty="0">
              <a:solidFill>
                <a:schemeClr val="tx1"/>
              </a:solidFill>
            </a:rPr>
            <a:t> автомобильных дорог  в Грушевском сельском поселении -</a:t>
          </a:r>
          <a:r>
            <a:rPr lang="ru-RU" sz="1400" kern="1200" dirty="0" smtClean="0">
              <a:solidFill>
                <a:schemeClr val="tx1"/>
              </a:solidFill>
            </a:rPr>
            <a:t>517,9 </a:t>
          </a:r>
          <a:r>
            <a:rPr lang="ru-RU" sz="1400" kern="1200" dirty="0">
              <a:solidFill>
                <a:schemeClr val="tx1"/>
              </a:solidFill>
            </a:rPr>
            <a:t>тыс.. руб.</a:t>
          </a:r>
        </a:p>
      </dsp:txBody>
      <dsp:txXfrm>
        <a:off x="6571013" y="1320415"/>
        <a:ext cx="1970186" cy="1414069"/>
      </dsp:txXfrm>
    </dsp:sp>
    <dsp:sp modelId="{8EA93272-2A0A-4C95-AA70-97F36CD1FE39}">
      <dsp:nvSpPr>
        <dsp:cNvPr id="0" name=""/>
        <dsp:cNvSpPr/>
      </dsp:nvSpPr>
      <dsp:spPr>
        <a:xfrm>
          <a:off x="552265" y="3075947"/>
          <a:ext cx="1812365" cy="1087419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Муниципальная политика – 10,0 тыс.руб.</a:t>
          </a:r>
        </a:p>
      </dsp:txBody>
      <dsp:txXfrm>
        <a:off x="552265" y="3075947"/>
        <a:ext cx="1812365" cy="1087419"/>
      </dsp:txXfrm>
    </dsp:sp>
    <dsp:sp modelId="{E9927A17-D192-40B3-810E-B15C09D5B53F}">
      <dsp:nvSpPr>
        <dsp:cNvPr id="0" name=""/>
        <dsp:cNvSpPr/>
      </dsp:nvSpPr>
      <dsp:spPr>
        <a:xfrm>
          <a:off x="2465561" y="2851476"/>
          <a:ext cx="1992115" cy="1506086"/>
        </a:xfrm>
        <a:prstGeom prst="rect">
          <a:avLst/>
        </a:prstGeom>
        <a:solidFill>
          <a:srgbClr val="CC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Модернизация объектов коммунальной инфраструктуры –</a:t>
          </a:r>
          <a:r>
            <a:rPr lang="ru-RU" sz="1400" kern="1200" dirty="0" smtClean="0">
              <a:solidFill>
                <a:schemeClr val="tx1"/>
              </a:solidFill>
            </a:rPr>
            <a:t>330,6 </a:t>
          </a:r>
          <a:r>
            <a:rPr lang="ru-RU" sz="1400" kern="1200" dirty="0">
              <a:solidFill>
                <a:schemeClr val="tx1"/>
              </a:solidFill>
            </a:rPr>
            <a:t>тыс.руб.</a:t>
          </a:r>
        </a:p>
      </dsp:txBody>
      <dsp:txXfrm>
        <a:off x="2465561" y="2851476"/>
        <a:ext cx="1992115" cy="1506086"/>
      </dsp:txXfrm>
    </dsp:sp>
    <dsp:sp modelId="{C3B35FAD-2039-4D5B-A11E-E081AB722B7F}">
      <dsp:nvSpPr>
        <dsp:cNvPr id="0" name=""/>
        <dsp:cNvSpPr/>
      </dsp:nvSpPr>
      <dsp:spPr>
        <a:xfrm>
          <a:off x="4638515" y="3104035"/>
          <a:ext cx="3441482" cy="106817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400" kern="1200" dirty="0" err="1">
              <a:solidFill>
                <a:schemeClr val="tx1"/>
              </a:solidFill>
            </a:rPr>
            <a:t>Грушевское</a:t>
          </a:r>
          <a:r>
            <a:rPr lang="ru-RU" sz="1400" kern="1200" dirty="0">
              <a:solidFill>
                <a:schemeClr val="tx1"/>
              </a:solidFill>
            </a:rPr>
            <a:t> сельское поселение – </a:t>
          </a:r>
          <a:r>
            <a:rPr lang="ru-RU" sz="1400" kern="1200" dirty="0" smtClean="0">
              <a:solidFill>
                <a:schemeClr val="tx1"/>
              </a:solidFill>
            </a:rPr>
            <a:t>402,5 </a:t>
          </a:r>
          <a:r>
            <a:rPr lang="ru-RU" sz="1400" kern="1200" dirty="0">
              <a:solidFill>
                <a:schemeClr val="tx1"/>
              </a:solidFill>
            </a:rPr>
            <a:t>тыс. руб.</a:t>
          </a:r>
        </a:p>
      </dsp:txBody>
      <dsp:txXfrm>
        <a:off x="4638515" y="3104035"/>
        <a:ext cx="3441482" cy="1068171"/>
      </dsp:txXfrm>
    </dsp:sp>
    <dsp:sp modelId="{BE7989D4-1F76-4236-A67D-801C565DACBA}">
      <dsp:nvSpPr>
        <dsp:cNvPr id="0" name=""/>
        <dsp:cNvSpPr/>
      </dsp:nvSpPr>
      <dsp:spPr>
        <a:xfrm>
          <a:off x="3575087" y="4553936"/>
          <a:ext cx="1812365" cy="1087419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Охрана окружающей среды – 2,0 тыс. 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575087" y="4553936"/>
        <a:ext cx="1812365" cy="1087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78688" cy="6048672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pPr lvl="0" algn="ctr"/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Основные характеристики бюджета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Грушевского сельского поселения Аксайского района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2019</a:t>
            </a:r>
            <a:r>
              <a:rPr lang="x-none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год и на плановый период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2020</a:t>
            </a:r>
            <a:r>
              <a:rPr lang="x-none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2021</a:t>
            </a:r>
            <a:r>
              <a:rPr lang="x-none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годов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669360"/>
            <a:ext cx="8748464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DF43494-361A-4D4A-B8BE-131581DA4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8143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Объект 4">
            <a:extLst>
              <a:ext uri="{FF2B5EF4-FFF2-40B4-BE49-F238E27FC236}">
                <a16:creationId xmlns:a16="http://schemas.microsoft.com/office/drawing/2014/main" id="{279F73C8-6F52-4465-B3A0-1F79E53870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8649"/>
              </p:ext>
            </p:extLst>
          </p:nvPr>
        </p:nvGraphicFramePr>
        <p:xfrm>
          <a:off x="31750" y="865187"/>
          <a:ext cx="9080500" cy="51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DA4FBE0-EFB6-4EF6-A5EC-F27150C87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60436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0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95E63-FBB2-462C-B23A-1C557EB53CA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2200" i="1" dirty="0">
                <a:effectLst/>
              </a:rPr>
              <a:t>Расходы</a:t>
            </a:r>
            <a:r>
              <a:rPr lang="ru-RU" i="1" dirty="0">
                <a:effectLst/>
              </a:rPr>
              <a:t> </a:t>
            </a:r>
            <a:r>
              <a:rPr lang="ru-RU" sz="2200" i="1" dirty="0">
                <a:effectLst/>
              </a:rPr>
              <a:t>бюджета Грушевского сельского поселения Аксайского района на </a:t>
            </a:r>
            <a:r>
              <a:rPr lang="ru-RU" sz="2200" i="1" dirty="0" smtClean="0">
                <a:effectLst/>
              </a:rPr>
              <a:t>2019 </a:t>
            </a:r>
            <a:r>
              <a:rPr lang="ru-RU" sz="2200" i="1" dirty="0">
                <a:effectLst/>
              </a:rPr>
              <a:t>год</a:t>
            </a: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endParaRPr lang="ru-RU" sz="2200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41708A62-773E-4635-B88E-E2CFF79C52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1978051"/>
              </p:ext>
            </p:extLst>
          </p:nvPr>
        </p:nvGraphicFramePr>
        <p:xfrm>
          <a:off x="457200" y="1556792"/>
          <a:ext cx="8362232" cy="514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67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116632"/>
            <a:ext cx="7316886" cy="836712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 по муниципальным программам на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2019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годы</a:t>
            </a: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88371"/>
              </p:ext>
            </p:extLst>
          </p:nvPr>
        </p:nvGraphicFramePr>
        <p:xfrm>
          <a:off x="251520" y="953344"/>
          <a:ext cx="8712968" cy="564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64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695817"/>
              </p:ext>
            </p:extLst>
          </p:nvPr>
        </p:nvGraphicFramePr>
        <p:xfrm>
          <a:off x="-36512" y="44623"/>
          <a:ext cx="9180511" cy="6813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69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gridSpan="3"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Решение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о бюджете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2019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2020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2021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marL="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. Доходы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31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389,0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30 824,3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36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499,3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537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latin typeface="Times New Roman"/>
                          <a:ea typeface="Times New Roman"/>
                        </a:rPr>
                        <a:t>налоговые и неналоговые доходы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472,2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25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626,7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31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415,9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3712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75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29,0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4007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4228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475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15">
                          <a:latin typeface="Times New Roman"/>
                          <a:ea typeface="Times New Roman"/>
                        </a:rPr>
                        <a:t>II. </a:t>
                      </a: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Расходы, всего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132,7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30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824,3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36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499,3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3399">
                <a:tc>
                  <a:txBody>
                    <a:bodyPr/>
                    <a:lstStyle/>
                    <a:p>
                      <a:pPr marL="3175" indent="317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74900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III. 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Дефицит (-), профицит (+)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latin typeface="Times New Roman"/>
                          <a:ea typeface="Times New Roman"/>
                        </a:rPr>
                        <a:t>-1743,7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61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VI. 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Источники </a:t>
                      </a: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финансирования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дефицита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669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278</TotalTime>
  <Words>222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             Основные характеристики бюджета  Грушевского сельского поселения Аксайского района  на 2019 год и на плановый период 2020 и 2021 годов  </vt:lpstr>
      <vt:lpstr>Презентация PowerPoint</vt:lpstr>
      <vt:lpstr>Расходы бюджета Грушевского сельского поселения Аксайского района на 2019 год </vt:lpstr>
      <vt:lpstr>Расходы по муниципальным программам на 2019-2021 годы</vt:lpstr>
      <vt:lpstr>Презентация PowerPoint</vt:lpstr>
    </vt:vector>
  </TitlesOfParts>
  <Company>Администрация Грушевского с/п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характеристики бюджета  Грушевского сельского поселения Аксайского района  на 2018 год и на плановый период 2019 и 2020 годов</dc:title>
  <dc:creator>Фин. сектор</dc:creator>
  <cp:lastModifiedBy>Пользователь Windows</cp:lastModifiedBy>
  <cp:revision>30</cp:revision>
  <dcterms:created xsi:type="dcterms:W3CDTF">2018-02-21T17:11:46Z</dcterms:created>
  <dcterms:modified xsi:type="dcterms:W3CDTF">2019-02-19T12:08:43Z</dcterms:modified>
</cp:coreProperties>
</file>