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86389" autoAdjust="0"/>
  </p:normalViewPr>
  <p:slideViewPr>
    <p:cSldViewPr>
      <p:cViewPr varScale="1">
        <p:scale>
          <a:sx n="115" d="100"/>
          <a:sy n="115" d="100"/>
        </p:scale>
        <p:origin x="13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Налоговые и неналоговые доходы бюджета Грушевского сельского поселения на 2019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 Грушевского сельского поселения на 2018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97BB-4607-BC16-0A77BD2C5F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BB-4607-BC16-0A77BD2C5F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97BB-4607-BC16-0A77BD2C5F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BB-4607-BC16-0A77BD2C5F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97BB-4607-BC16-0A77BD2C5F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BB-4607-BC16-0A77BD2C5F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97BB-4607-BC16-0A77BD2C5F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Аренда имущества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7490.2</c:v>
                </c:pt>
                <c:pt idx="1">
                  <c:v>138.4</c:v>
                </c:pt>
                <c:pt idx="2">
                  <c:v>652.9</c:v>
                </c:pt>
                <c:pt idx="3">
                  <c:v>13849</c:v>
                </c:pt>
                <c:pt idx="4">
                  <c:v>21.9</c:v>
                </c:pt>
                <c:pt idx="5">
                  <c:v>311.5</c:v>
                </c:pt>
                <c:pt idx="6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07-BC16-0A77BD2C5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43249888307334E-2"/>
          <c:y val="2.9608244458411006E-2"/>
          <c:w val="0.58211910408608614"/>
          <c:h val="0.945718218492913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0F-4CE5-B831-D33B7FBE25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0F-4CE5-B831-D33B7FBE25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0F-4CE5-B831-D33B7FBE25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0F-4CE5-B831-D33B7FBE25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0F-4CE5-B831-D33B7FBE25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20F-4CE5-B831-D33B7FBE25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20F-4CE5-B831-D33B7FBE25E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965-43E6-9072-052392CD7BC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кирематография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Национальная экономика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10462.700000000001</c:v>
                </c:pt>
                <c:pt idx="1">
                  <c:v>208.2</c:v>
                </c:pt>
                <c:pt idx="2">
                  <c:v>100</c:v>
                </c:pt>
                <c:pt idx="3">
                  <c:v>6903.3</c:v>
                </c:pt>
                <c:pt idx="4">
                  <c:v>11353.1</c:v>
                </c:pt>
                <c:pt idx="5">
                  <c:v>118.1</c:v>
                </c:pt>
                <c:pt idx="6">
                  <c:v>206.8</c:v>
                </c:pt>
                <c:pt idx="7">
                  <c:v>565.9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0F-4CE5-B831-D33B7FBE25E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>
              <a:solidFill>
                <a:srgbClr val="C00000"/>
              </a:solidFill>
            </a:rPr>
            <a:t>Развитие культуры </a:t>
          </a:r>
          <a:r>
            <a:rPr lang="ru-RU" sz="1400" dirty="0" smtClean="0">
              <a:solidFill>
                <a:srgbClr val="C00000"/>
              </a:solidFill>
            </a:rPr>
            <a:t>–11453,1 </a:t>
          </a:r>
          <a:r>
            <a:rPr lang="ru-RU" sz="1400" dirty="0" err="1" smtClean="0">
              <a:solidFill>
                <a:srgbClr val="C00000"/>
              </a:solidFill>
            </a:rPr>
            <a:t>тыс.руб</a:t>
          </a:r>
          <a:r>
            <a:rPr lang="ru-RU" sz="1400" dirty="0">
              <a:solidFill>
                <a:srgbClr val="C00000"/>
              </a:solidFill>
            </a:rPr>
            <a:t>.</a:t>
          </a: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dirty="0" smtClean="0">
              <a:solidFill>
                <a:schemeClr val="tx1"/>
              </a:solidFill>
            </a:rPr>
            <a:t>100,0 </a:t>
          </a:r>
          <a:r>
            <a:rPr lang="ru-RU" sz="1400" dirty="0">
              <a:solidFill>
                <a:schemeClr val="tx1"/>
              </a:solidFill>
            </a:rPr>
            <a:t>тыс. руб.</a:t>
          </a: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Благоустройство территории Грушевского сельского поселения </a:t>
          </a:r>
          <a:r>
            <a:rPr lang="ru-RU" sz="1400">
              <a:solidFill>
                <a:schemeClr val="tx1"/>
              </a:solidFill>
            </a:rPr>
            <a:t>– </a:t>
          </a:r>
          <a:r>
            <a:rPr lang="ru-RU" sz="1400" smtClean="0">
              <a:solidFill>
                <a:schemeClr val="tx1"/>
              </a:solidFill>
            </a:rPr>
            <a:t>6241, тыс.руб.</a:t>
          </a:r>
          <a:endParaRPr lang="ru-RU" sz="1400" dirty="0">
            <a:solidFill>
              <a:schemeClr val="tx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</a:t>
          </a:r>
          <a:r>
            <a:rPr lang="ru-RU" sz="1400" dirty="0" smtClean="0">
              <a:solidFill>
                <a:schemeClr val="tx1"/>
              </a:solidFill>
            </a:rPr>
            <a:t>206,8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dirty="0" err="1">
              <a:solidFill>
                <a:schemeClr val="tx1"/>
              </a:solidFill>
            </a:rPr>
            <a:t>Грушевское</a:t>
          </a:r>
          <a:r>
            <a:rPr lang="ru-RU" sz="1400" dirty="0">
              <a:solidFill>
                <a:schemeClr val="tx1"/>
              </a:solidFill>
            </a:rPr>
            <a:t> сельское поселение – </a:t>
          </a:r>
          <a:r>
            <a:rPr lang="ru-RU" sz="1400" dirty="0" smtClean="0">
              <a:solidFill>
                <a:schemeClr val="tx1"/>
              </a:solidFill>
            </a:rPr>
            <a:t>402,5 </a:t>
          </a:r>
          <a:r>
            <a:rPr lang="ru-RU" sz="1400" dirty="0">
              <a:solidFill>
                <a:schemeClr val="tx1"/>
              </a:solidFill>
            </a:rPr>
            <a:t>тыс. руб.</a:t>
          </a: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dirty="0" smtClean="0">
              <a:solidFill>
                <a:schemeClr val="tx1"/>
              </a:solidFill>
            </a:rPr>
            <a:t>32,7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информационных технологий </a:t>
          </a:r>
          <a:r>
            <a:rPr lang="ru-RU" sz="1400" dirty="0" smtClean="0">
              <a:solidFill>
                <a:schemeClr val="tx1"/>
              </a:solidFill>
            </a:rPr>
            <a:t>–600,0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сети </a:t>
          </a:r>
          <a:r>
            <a:rPr lang="ru-RU" sz="1400" dirty="0" err="1">
              <a:solidFill>
                <a:schemeClr val="tx1"/>
              </a:solidFill>
            </a:rPr>
            <a:t>внутрипоселковых</a:t>
          </a:r>
          <a:r>
            <a:rPr lang="ru-RU" sz="1400" dirty="0">
              <a:solidFill>
                <a:schemeClr val="tx1"/>
              </a:solidFill>
            </a:rPr>
            <a:t> автомобильных дорог  в Грушевском сельском поселении -</a:t>
          </a:r>
          <a:r>
            <a:rPr lang="ru-RU" sz="1400" dirty="0" smtClean="0">
              <a:solidFill>
                <a:schemeClr val="tx1"/>
              </a:solidFill>
            </a:rPr>
            <a:t>517,9 </a:t>
          </a:r>
          <a:r>
            <a:rPr lang="ru-RU" sz="1400" dirty="0">
              <a:solidFill>
                <a:schemeClr val="tx1"/>
              </a:solidFill>
            </a:rPr>
            <a:t>тыс.. руб.</a:t>
          </a: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Муниципальная политика – 10,0 тыс.руб.</a:t>
          </a: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Содействие занятости населения </a:t>
          </a:r>
          <a:r>
            <a:rPr lang="ru-RU" sz="1400" dirty="0" smtClean="0">
              <a:solidFill>
                <a:schemeClr val="tx1"/>
              </a:solidFill>
            </a:rPr>
            <a:t>–112,8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CC0066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Модернизация объектов коммунальной инфраструктуры –</a:t>
          </a:r>
          <a:r>
            <a:rPr lang="ru-RU" sz="1400" dirty="0" smtClean="0">
              <a:solidFill>
                <a:schemeClr val="tx1"/>
              </a:solidFill>
            </a:rPr>
            <a:t>330,6 </a:t>
          </a:r>
          <a:r>
            <a:rPr lang="ru-RU" sz="1400" dirty="0">
              <a:solidFill>
                <a:schemeClr val="tx1"/>
              </a:solidFill>
            </a:rPr>
            <a:t>тыс.руб.</a:t>
          </a: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E77BBD48-A4ED-4B50-91F8-D83285B22EEB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Охрана окружающей среды – 2,0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5F6207CC-FDDE-486C-9D68-779BB4565778}" type="parTrans" cxnId="{2B03EBD4-8DF6-4DFD-8378-D49136AB9B29}">
      <dgm:prSet/>
      <dgm:spPr/>
      <dgm:t>
        <a:bodyPr/>
        <a:lstStyle/>
        <a:p>
          <a:endParaRPr lang="ru-RU"/>
        </a:p>
      </dgm:t>
    </dgm:pt>
    <dgm:pt modelId="{352377C5-9193-46E9-92F8-C27014DDA97C}" type="sibTrans" cxnId="{2B03EBD4-8DF6-4DFD-8378-D49136AB9B29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D35E5-7FF6-4863-9C50-D276C4C34428}" type="pres">
      <dgm:prSet presAssocID="{2C00CD5D-A14E-4C7E-8947-82820C2A11D8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2" custScaleX="19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2" custLinFactNeighborX="2977" custLinFactNeighborY="-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0925-7F4B-4715-B35C-E25843D83013}" type="pres">
      <dgm:prSet presAssocID="{55E7F30B-E026-44B0-983F-9B7CB102BE5A}" presName="sibTrans" presStyleCnt="0"/>
      <dgm:spPr/>
    </dgm:pt>
    <dgm:pt modelId="{B4F7B669-F4FF-4B98-8884-697A144FFF58}" type="pres">
      <dgm:prSet presAssocID="{EB00B837-C75F-4DEE-B8AC-731BE760F655}" presName="node" presStyleLbl="node1" presStyleIdx="4" presStyleCnt="12" custScaleY="10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5" presStyleCnt="12" custLinFactNeighborX="-435" custLinFactNeighborY="-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6" presStyleCnt="12" custScaleX="108708" custScaleY="130039" custLinFactNeighborX="11544" custLinFactNeighborY="45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9" presStyleCnt="12" custScaleX="109918" custScaleY="138501" custLinFactNeighborX="-4431" custLinFactNeighborY="-1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0" presStyleCnt="12" custScaleX="189889" custScaleY="98230" custLinFactNeighborX="-20336" custLinFactNeighborY="1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6664E-880E-4ABB-A81C-F57DC92A4BA4}" type="pres">
      <dgm:prSet presAssocID="{6EAE0A37-5B15-42A7-B1DD-30D53EA64A3D}" presName="sibTrans" presStyleCnt="0"/>
      <dgm:spPr/>
    </dgm:pt>
    <dgm:pt modelId="{BE7989D4-1F76-4236-A67D-801C565DACBA}" type="pres">
      <dgm:prSet presAssocID="{E77BBD48-A4ED-4B50-91F8-D83285B22EEB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CBE5DE-42DD-4AD3-A7EB-4710845B69AA}" type="presOf" srcId="{EB00B837-C75F-4DEE-B8AC-731BE760F655}" destId="{B4F7B669-F4FF-4B98-8884-697A144FFF58}" srcOrd="0" destOrd="0" presId="urn:microsoft.com/office/officeart/2005/8/layout/default#1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40BE1F22-6B7B-4585-A269-CA77376A9ADB}" srcId="{2DAE9A4F-5992-42A6-9CDC-4E6C63700D02}" destId="{566B6B95-F155-4899-885A-691C10854A0B}" srcOrd="8" destOrd="0" parTransId="{BD1B4097-CA4D-4982-BA8A-15B71644A3B6}" sibTransId="{B2ACAEDE-EAE5-4D5A-AFD3-7CC8F7A84E6F}"/>
    <dgm:cxn modelId="{F3453160-FCBE-45B7-A143-72CF62DA6498}" srcId="{2DAE9A4F-5992-42A6-9CDC-4E6C63700D02}" destId="{280A8E3D-4693-4776-B1CA-0EAE74EC4D97}" srcOrd="9" destOrd="0" parTransId="{8A1B8BA8-9F49-4B69-8333-D85183FB781B}" sibTransId="{296F7096-B18D-43AA-BC97-77DBADD80AD9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2B03EBD4-8DF6-4DFD-8378-D49136AB9B29}" srcId="{2DAE9A4F-5992-42A6-9CDC-4E6C63700D02}" destId="{E77BBD48-A4ED-4B50-91F8-D83285B22EEB}" srcOrd="11" destOrd="0" parTransId="{5F6207CC-FDDE-486C-9D68-779BB4565778}" sibTransId="{352377C5-9193-46E9-92F8-C27014DDA97C}"/>
    <dgm:cxn modelId="{2975A448-AC94-4348-A8EC-C7B8A78B685C}" type="presOf" srcId="{07C3369A-F613-449C-B2C8-8A85A4F27510}" destId="{0C1111F2-F238-4EFE-9008-C83A2DEE9C9D}" srcOrd="0" destOrd="0" presId="urn:microsoft.com/office/officeart/2005/8/layout/default#1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4A72D96F-C0AC-4422-A14C-2ACC85292C43}" type="presOf" srcId="{9F1A019D-25E1-40F4-9DB0-1A9D852D0D9E}" destId="{8EA93272-2A0A-4C95-AA70-97F36CD1FE39}" srcOrd="0" destOrd="0" presId="urn:microsoft.com/office/officeart/2005/8/layout/default#1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E657ADB1-9308-438E-A935-AA9E1568D566}" type="presOf" srcId="{390E7474-2999-4525-9D0B-189D4772EA44}" destId="{C22615B5-877B-4EDB-88E3-0D8839C0321A}" srcOrd="0" destOrd="0" presId="urn:microsoft.com/office/officeart/2005/8/layout/default#1"/>
    <dgm:cxn modelId="{BC81CAFA-C781-473B-843D-DC76BCB93E10}" type="presOf" srcId="{ECBDB368-A79E-4FFB-810F-7AB24FF83701}" destId="{FC3520D1-BE0B-4336-86EB-51F2E0767A98}" srcOrd="0" destOrd="0" presId="urn:microsoft.com/office/officeart/2005/8/layout/default#1"/>
    <dgm:cxn modelId="{CBBB7666-B290-48A7-BC44-EFAF6C2AE161}" type="presOf" srcId="{E77BBD48-A4ED-4B50-91F8-D83285B22EEB}" destId="{BE7989D4-1F76-4236-A67D-801C565DACBA}" srcOrd="0" destOrd="0" presId="urn:microsoft.com/office/officeart/2005/8/layout/default#1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36CD2FA2-9801-417C-B276-8CC1129DCC22}" type="presOf" srcId="{C5FAD071-4726-438B-9599-2C709D92468F}" destId="{CF1A7863-1A33-443A-AB71-16CF86956E27}" srcOrd="0" destOrd="0" presId="urn:microsoft.com/office/officeart/2005/8/layout/default#1"/>
    <dgm:cxn modelId="{4994FC5D-8E01-4B37-B8C9-3095AA3D465F}" srcId="{2DAE9A4F-5992-42A6-9CDC-4E6C63700D02}" destId="{FCEB631C-2B42-4981-9CCA-EB559EB9A833}" srcOrd="10" destOrd="0" parTransId="{8344573F-E0FA-4645-A9EE-700528D1470C}" sibTransId="{6EAE0A37-5B15-42A7-B1DD-30D53EA64A3D}"/>
    <dgm:cxn modelId="{F234B1AF-913C-4E95-B660-4E98467CA62E}" type="presOf" srcId="{63B58E15-4D8E-44BA-9EB5-0A775DAD643D}" destId="{EBCD320B-44EF-4FA2-AD51-AA6FAE0A223E}" srcOrd="0" destOrd="0" presId="urn:microsoft.com/office/officeart/2005/8/layout/default#1"/>
    <dgm:cxn modelId="{C177C3C4-F7E6-4952-8625-E5A2475E5AAE}" type="presOf" srcId="{2DAE9A4F-5992-42A6-9CDC-4E6C63700D02}" destId="{4E8CAD85-FDEC-4995-99C5-B31B0D7A34FB}" srcOrd="0" destOrd="0" presId="urn:microsoft.com/office/officeart/2005/8/layout/default#1"/>
    <dgm:cxn modelId="{E27478C1-E4BA-4CBF-8017-16B5677CC207}" type="presOf" srcId="{2C00CD5D-A14E-4C7E-8947-82820C2A11D8}" destId="{3ECD35E5-7FF6-4863-9C50-D276C4C34428}" srcOrd="0" destOrd="0" presId="urn:microsoft.com/office/officeart/2005/8/layout/default#1"/>
    <dgm:cxn modelId="{2CF7017E-EEB6-45CD-A312-4EC8A3378529}" type="presOf" srcId="{566B6B95-F155-4899-885A-691C10854A0B}" destId="{212F5B42-D676-4B43-BFA8-45E7CF5CA88F}" srcOrd="0" destOrd="0" presId="urn:microsoft.com/office/officeart/2005/8/layout/default#1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55C7F514-B035-44DD-99F9-E1F7AB489474}" type="presOf" srcId="{280A8E3D-4693-4776-B1CA-0EAE74EC4D97}" destId="{E9927A17-D192-40B3-810E-B15C09D5B53F}" srcOrd="0" destOrd="0" presId="urn:microsoft.com/office/officeart/2005/8/layout/default#1"/>
    <dgm:cxn modelId="{D10897FF-85D2-4ED0-B971-89D3A5F9DAEE}" type="presOf" srcId="{FCEB631C-2B42-4981-9CCA-EB559EB9A833}" destId="{C3B35FAD-2039-4D5B-A11E-E081AB722B7F}" srcOrd="0" destOrd="0" presId="urn:microsoft.com/office/officeart/2005/8/layout/default#1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4D17CDF1-B883-4A16-97D4-C6F04583B15B}" type="presParOf" srcId="{4E8CAD85-FDEC-4995-99C5-B31B0D7A34FB}" destId="{3ECD35E5-7FF6-4863-9C50-D276C4C34428}" srcOrd="0" destOrd="0" presId="urn:microsoft.com/office/officeart/2005/8/layout/default#1"/>
    <dgm:cxn modelId="{CC23A54C-1B69-45E8-B802-02E4EC80200E}" type="presParOf" srcId="{4E8CAD85-FDEC-4995-99C5-B31B0D7A34FB}" destId="{B6748183-3F5A-4D9B-B496-9DE1248C2A0D}" srcOrd="1" destOrd="0" presId="urn:microsoft.com/office/officeart/2005/8/layout/default#1"/>
    <dgm:cxn modelId="{E516BBC5-FAA7-4A1C-9A51-3901862DA181}" type="presParOf" srcId="{4E8CAD85-FDEC-4995-99C5-B31B0D7A34FB}" destId="{FC3520D1-BE0B-4336-86EB-51F2E0767A98}" srcOrd="2" destOrd="0" presId="urn:microsoft.com/office/officeart/2005/8/layout/default#1"/>
    <dgm:cxn modelId="{D86B236C-BBA6-4E37-903A-1BAECD675B47}" type="presParOf" srcId="{4E8CAD85-FDEC-4995-99C5-B31B0D7A34FB}" destId="{A632EE93-C508-4B24-AF4C-97DBFD166577}" srcOrd="3" destOrd="0" presId="urn:microsoft.com/office/officeart/2005/8/layout/default#1"/>
    <dgm:cxn modelId="{5F319CB5-78E0-43D1-81E0-3BE3C61DE69F}" type="presParOf" srcId="{4E8CAD85-FDEC-4995-99C5-B31B0D7A34FB}" destId="{0C1111F2-F238-4EFE-9008-C83A2DEE9C9D}" srcOrd="4" destOrd="0" presId="urn:microsoft.com/office/officeart/2005/8/layout/default#1"/>
    <dgm:cxn modelId="{C3A91D31-9266-43BD-874E-CC30183030DF}" type="presParOf" srcId="{4E8CAD85-FDEC-4995-99C5-B31B0D7A34FB}" destId="{4A799A43-D1DA-4B5C-8175-F8F5BB1567EB}" srcOrd="5" destOrd="0" presId="urn:microsoft.com/office/officeart/2005/8/layout/default#1"/>
    <dgm:cxn modelId="{B76F548F-E2B7-46CA-BD69-4708557F4F17}" type="presParOf" srcId="{4E8CAD85-FDEC-4995-99C5-B31B0D7A34FB}" destId="{C22615B5-877B-4EDB-88E3-0D8839C0321A}" srcOrd="6" destOrd="0" presId="urn:microsoft.com/office/officeart/2005/8/layout/default#1"/>
    <dgm:cxn modelId="{32C71B2F-6FC5-4F7A-BF3D-9A258929807E}" type="presParOf" srcId="{4E8CAD85-FDEC-4995-99C5-B31B0D7A34FB}" destId="{048F0925-7F4B-4715-B35C-E25843D83013}" srcOrd="7" destOrd="0" presId="urn:microsoft.com/office/officeart/2005/8/layout/default#1"/>
    <dgm:cxn modelId="{2379449F-5A1C-44D2-A675-7EA24C94C3A5}" type="presParOf" srcId="{4E8CAD85-FDEC-4995-99C5-B31B0D7A34FB}" destId="{B4F7B669-F4FF-4B98-8884-697A144FFF58}" srcOrd="8" destOrd="0" presId="urn:microsoft.com/office/officeart/2005/8/layout/default#1"/>
    <dgm:cxn modelId="{4E6977AE-A767-4945-99CA-006E88CBE6BB}" type="presParOf" srcId="{4E8CAD85-FDEC-4995-99C5-B31B0D7A34FB}" destId="{07B0AC78-7BA4-4950-8A7C-6DA6EAEADFC2}" srcOrd="9" destOrd="0" presId="urn:microsoft.com/office/officeart/2005/8/layout/default#1"/>
    <dgm:cxn modelId="{64DBB515-5FEB-4620-BFFC-AFAC4790832F}" type="presParOf" srcId="{4E8CAD85-FDEC-4995-99C5-B31B0D7A34FB}" destId="{EBCD320B-44EF-4FA2-AD51-AA6FAE0A223E}" srcOrd="10" destOrd="0" presId="urn:microsoft.com/office/officeart/2005/8/layout/default#1"/>
    <dgm:cxn modelId="{0948DFD2-2C1F-4CFC-B08B-1980B8B65F9A}" type="presParOf" srcId="{4E8CAD85-FDEC-4995-99C5-B31B0D7A34FB}" destId="{6E23CD1B-690B-4A61-A89E-89F7FF09B209}" srcOrd="11" destOrd="0" presId="urn:microsoft.com/office/officeart/2005/8/layout/default#1"/>
    <dgm:cxn modelId="{7367D79A-EFF3-421B-9BC5-279510075A9A}" type="presParOf" srcId="{4E8CAD85-FDEC-4995-99C5-B31B0D7A34FB}" destId="{CF1A7863-1A33-443A-AB71-16CF86956E27}" srcOrd="12" destOrd="0" presId="urn:microsoft.com/office/officeart/2005/8/layout/default#1"/>
    <dgm:cxn modelId="{518F8A8B-DCFF-4FFA-8086-984456929C13}" type="presParOf" srcId="{4E8CAD85-FDEC-4995-99C5-B31B0D7A34FB}" destId="{61188A2B-664B-4A9D-A2E7-3B1C08ADFEF4}" srcOrd="13" destOrd="0" presId="urn:microsoft.com/office/officeart/2005/8/layout/default#1"/>
    <dgm:cxn modelId="{B3CE73E2-0FCA-4361-8DBD-C5831618E041}" type="presParOf" srcId="{4E8CAD85-FDEC-4995-99C5-B31B0D7A34FB}" destId="{8EA93272-2A0A-4C95-AA70-97F36CD1FE39}" srcOrd="14" destOrd="0" presId="urn:microsoft.com/office/officeart/2005/8/layout/default#1"/>
    <dgm:cxn modelId="{0743DF3D-29A5-4CFC-9747-73381185C033}" type="presParOf" srcId="{4E8CAD85-FDEC-4995-99C5-B31B0D7A34FB}" destId="{563B2DDF-44F4-4FF4-9F5E-08B88A06F28B}" srcOrd="15" destOrd="0" presId="urn:microsoft.com/office/officeart/2005/8/layout/default#1"/>
    <dgm:cxn modelId="{57872087-5551-4197-94D4-68F0D22C450F}" type="presParOf" srcId="{4E8CAD85-FDEC-4995-99C5-B31B0D7A34FB}" destId="{212F5B42-D676-4B43-BFA8-45E7CF5CA88F}" srcOrd="16" destOrd="0" presId="urn:microsoft.com/office/officeart/2005/8/layout/default#1"/>
    <dgm:cxn modelId="{B04208DE-5C95-45A3-8B44-5CE3E5F52CE6}" type="presParOf" srcId="{4E8CAD85-FDEC-4995-99C5-B31B0D7A34FB}" destId="{C225C31E-4E17-4F68-8762-6CC5C1B25036}" srcOrd="17" destOrd="0" presId="urn:microsoft.com/office/officeart/2005/8/layout/default#1"/>
    <dgm:cxn modelId="{DD2F1675-CC1C-4170-9EB5-8F85CC4A1388}" type="presParOf" srcId="{4E8CAD85-FDEC-4995-99C5-B31B0D7A34FB}" destId="{E9927A17-D192-40B3-810E-B15C09D5B53F}" srcOrd="18" destOrd="0" presId="urn:microsoft.com/office/officeart/2005/8/layout/default#1"/>
    <dgm:cxn modelId="{5FD1F778-2CC6-41FA-AA87-42E1F818474E}" type="presParOf" srcId="{4E8CAD85-FDEC-4995-99C5-B31B0D7A34FB}" destId="{AD1BEBC4-C8DE-43A3-B79F-5FFE282DDD6C}" srcOrd="19" destOrd="0" presId="urn:microsoft.com/office/officeart/2005/8/layout/default#1"/>
    <dgm:cxn modelId="{3B1E07BC-99B9-4766-86AD-FD95EC41B5B8}" type="presParOf" srcId="{4E8CAD85-FDEC-4995-99C5-B31B0D7A34FB}" destId="{C3B35FAD-2039-4D5B-A11E-E081AB722B7F}" srcOrd="20" destOrd="0" presId="urn:microsoft.com/office/officeart/2005/8/layout/default#1"/>
    <dgm:cxn modelId="{444D18B4-80EC-4F0F-891F-4BA37B944002}" type="presParOf" srcId="{4E8CAD85-FDEC-4995-99C5-B31B0D7A34FB}" destId="{EC86664E-880E-4ABB-A81C-F57DC92A4BA4}" srcOrd="21" destOrd="0" presId="urn:microsoft.com/office/officeart/2005/8/layout/default#1"/>
    <dgm:cxn modelId="{5FFA8E03-A690-4B59-9FBA-4658104E6E06}" type="presParOf" srcId="{4E8CAD85-FDEC-4995-99C5-B31B0D7A34FB}" destId="{BE7989D4-1F76-4236-A67D-801C565DACBA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587268" y="966"/>
          <a:ext cx="1850936" cy="1110561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C00000"/>
              </a:solidFill>
            </a:rPr>
            <a:t>Развитие культуры </a:t>
          </a:r>
          <a:r>
            <a:rPr lang="ru-RU" sz="1400" kern="1200" dirty="0" smtClean="0">
              <a:solidFill>
                <a:srgbClr val="C00000"/>
              </a:solidFill>
            </a:rPr>
            <a:t>–11453,1 </a:t>
          </a:r>
          <a:r>
            <a:rPr lang="ru-RU" sz="1400" kern="1200" dirty="0" err="1" smtClean="0">
              <a:solidFill>
                <a:srgbClr val="C00000"/>
              </a:solidFill>
            </a:rPr>
            <a:t>тыс.руб</a:t>
          </a:r>
          <a:r>
            <a:rPr lang="ru-RU" sz="1400" kern="1200" dirty="0">
              <a:solidFill>
                <a:srgbClr val="C00000"/>
              </a:solidFill>
            </a:rPr>
            <a:t>.</a:t>
          </a:r>
        </a:p>
      </dsp:txBody>
      <dsp:txXfrm>
        <a:off x="587268" y="966"/>
        <a:ext cx="1850936" cy="1110561"/>
      </dsp:txXfrm>
    </dsp:sp>
    <dsp:sp modelId="{FC3520D1-BE0B-4336-86EB-51F2E0767A98}">
      <dsp:nvSpPr>
        <dsp:cNvPr id="0" name=""/>
        <dsp:cNvSpPr/>
      </dsp:nvSpPr>
      <dsp:spPr>
        <a:xfrm>
          <a:off x="2623298" y="966"/>
          <a:ext cx="3538379" cy="1110561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kern="1200" dirty="0" smtClean="0">
              <a:solidFill>
                <a:schemeClr val="tx1"/>
              </a:solidFill>
            </a:rPr>
            <a:t>100,0 </a:t>
          </a:r>
          <a:r>
            <a:rPr lang="ru-RU" sz="1400" kern="1200" dirty="0">
              <a:solidFill>
                <a:schemeClr val="tx1"/>
              </a:solidFill>
            </a:rPr>
            <a:t>тыс. руб.</a:t>
          </a:r>
        </a:p>
      </dsp:txBody>
      <dsp:txXfrm>
        <a:off x="2623298" y="966"/>
        <a:ext cx="3538379" cy="1110561"/>
      </dsp:txXfrm>
    </dsp:sp>
    <dsp:sp modelId="{0C1111F2-F238-4EFE-9008-C83A2DEE9C9D}">
      <dsp:nvSpPr>
        <dsp:cNvPr id="0" name=""/>
        <dsp:cNvSpPr/>
      </dsp:nvSpPr>
      <dsp:spPr>
        <a:xfrm>
          <a:off x="6401873" y="33"/>
          <a:ext cx="1850936" cy="1110561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Благоустройство территории Грушевского сельского поселения </a:t>
          </a:r>
          <a:r>
            <a:rPr lang="ru-RU" sz="1400" kern="1200">
              <a:solidFill>
                <a:schemeClr val="tx1"/>
              </a:solidFill>
            </a:rPr>
            <a:t>– </a:t>
          </a:r>
          <a:r>
            <a:rPr lang="ru-RU" sz="1400" kern="1200" smtClean="0">
              <a:solidFill>
                <a:schemeClr val="tx1"/>
              </a:solidFill>
            </a:rPr>
            <a:t>6241, тыс.руб.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401873" y="33"/>
        <a:ext cx="1850936" cy="1110561"/>
      </dsp:txXfrm>
    </dsp:sp>
    <dsp:sp modelId="{C22615B5-877B-4EDB-88E3-0D8839C0321A}">
      <dsp:nvSpPr>
        <dsp:cNvPr id="0" name=""/>
        <dsp:cNvSpPr/>
      </dsp:nvSpPr>
      <dsp:spPr>
        <a:xfrm>
          <a:off x="332385" y="1463422"/>
          <a:ext cx="1850936" cy="111056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</a:t>
          </a:r>
          <a:r>
            <a:rPr lang="ru-RU" sz="1400" kern="1200" dirty="0" smtClean="0">
              <a:solidFill>
                <a:schemeClr val="tx1"/>
              </a:solidFill>
            </a:rPr>
            <a:t>206,8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332385" y="1463422"/>
        <a:ext cx="1850936" cy="1110561"/>
      </dsp:txXfrm>
    </dsp:sp>
    <dsp:sp modelId="{B4F7B669-F4FF-4B98-8884-697A144FFF58}">
      <dsp:nvSpPr>
        <dsp:cNvPr id="0" name=""/>
        <dsp:cNvSpPr/>
      </dsp:nvSpPr>
      <dsp:spPr>
        <a:xfrm>
          <a:off x="2368415" y="1421199"/>
          <a:ext cx="1850936" cy="1195008"/>
        </a:xfrm>
        <a:prstGeom prst="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kern="1200" dirty="0" smtClean="0">
              <a:solidFill>
                <a:schemeClr val="tx1"/>
              </a:solidFill>
            </a:rPr>
            <a:t>32,7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2368415" y="1421199"/>
        <a:ext cx="1850936" cy="1195008"/>
      </dsp:txXfrm>
    </dsp:sp>
    <dsp:sp modelId="{EBCD320B-44EF-4FA2-AD51-AA6FAE0A223E}">
      <dsp:nvSpPr>
        <dsp:cNvPr id="0" name=""/>
        <dsp:cNvSpPr/>
      </dsp:nvSpPr>
      <dsp:spPr>
        <a:xfrm>
          <a:off x="4396393" y="1423609"/>
          <a:ext cx="1850936" cy="1110561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информационных технологий </a:t>
          </a:r>
          <a:r>
            <a:rPr lang="ru-RU" sz="1400" kern="1200" dirty="0" smtClean="0">
              <a:solidFill>
                <a:schemeClr val="tx1"/>
              </a:solidFill>
            </a:rPr>
            <a:t>–600,0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4396393" y="1423609"/>
        <a:ext cx="1850936" cy="1110561"/>
      </dsp:txXfrm>
    </dsp:sp>
    <dsp:sp modelId="{CF1A7863-1A33-443A-AB71-16CF86956E27}">
      <dsp:nvSpPr>
        <dsp:cNvPr id="0" name=""/>
        <dsp:cNvSpPr/>
      </dsp:nvSpPr>
      <dsp:spPr>
        <a:xfrm>
          <a:off x="6654146" y="1346775"/>
          <a:ext cx="2012115" cy="1444163"/>
        </a:xfrm>
        <a:prstGeom prst="rect">
          <a:avLst/>
        </a:prstGeom>
        <a:solidFill>
          <a:srgbClr val="FF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Развитие сети </a:t>
          </a:r>
          <a:r>
            <a:rPr lang="ru-RU" sz="1400" kern="1200" dirty="0" err="1">
              <a:solidFill>
                <a:schemeClr val="tx1"/>
              </a:solidFill>
            </a:rPr>
            <a:t>внутрипоселковых</a:t>
          </a:r>
          <a:r>
            <a:rPr lang="ru-RU" sz="1400" kern="1200" dirty="0">
              <a:solidFill>
                <a:schemeClr val="tx1"/>
              </a:solidFill>
            </a:rPr>
            <a:t> автомобильных дорог  в Грушевском сельском поселении -</a:t>
          </a:r>
          <a:r>
            <a:rPr lang="ru-RU" sz="1400" kern="1200" dirty="0" smtClean="0">
              <a:solidFill>
                <a:schemeClr val="tx1"/>
              </a:solidFill>
            </a:rPr>
            <a:t>517,9 </a:t>
          </a:r>
          <a:r>
            <a:rPr lang="ru-RU" sz="1400" kern="1200" dirty="0">
              <a:solidFill>
                <a:schemeClr val="tx1"/>
              </a:solidFill>
            </a:rPr>
            <a:t>тыс.. руб.</a:t>
          </a:r>
        </a:p>
      </dsp:txBody>
      <dsp:txXfrm>
        <a:off x="6654146" y="1346775"/>
        <a:ext cx="2012115" cy="1444163"/>
      </dsp:txXfrm>
    </dsp:sp>
    <dsp:sp modelId="{8EA93272-2A0A-4C95-AA70-97F36CD1FE39}">
      <dsp:nvSpPr>
        <dsp:cNvPr id="0" name=""/>
        <dsp:cNvSpPr/>
      </dsp:nvSpPr>
      <dsp:spPr>
        <a:xfrm>
          <a:off x="1339202" y="3139667"/>
          <a:ext cx="1850936" cy="1110561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Муниципальная политика – 10,0 тыс.руб.</a:t>
          </a:r>
        </a:p>
      </dsp:txBody>
      <dsp:txXfrm>
        <a:off x="1339202" y="3139667"/>
        <a:ext cx="1850936" cy="1110561"/>
      </dsp:txXfrm>
    </dsp:sp>
    <dsp:sp modelId="{212F5B42-D676-4B43-BFA8-45E7CF5CA88F}">
      <dsp:nvSpPr>
        <dsp:cNvPr id="0" name=""/>
        <dsp:cNvSpPr/>
      </dsp:nvSpPr>
      <dsp:spPr>
        <a:xfrm>
          <a:off x="3375232" y="3139667"/>
          <a:ext cx="1850936" cy="1110561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Содействие занятости населения </a:t>
          </a:r>
          <a:r>
            <a:rPr lang="ru-RU" sz="1400" kern="1200" dirty="0" smtClean="0">
              <a:solidFill>
                <a:schemeClr val="tx1"/>
              </a:solidFill>
            </a:rPr>
            <a:t>–112,8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3375232" y="3139667"/>
        <a:ext cx="1850936" cy="1110561"/>
      </dsp:txXfrm>
    </dsp:sp>
    <dsp:sp modelId="{E9927A17-D192-40B3-810E-B15C09D5B53F}">
      <dsp:nvSpPr>
        <dsp:cNvPr id="0" name=""/>
        <dsp:cNvSpPr/>
      </dsp:nvSpPr>
      <dsp:spPr>
        <a:xfrm>
          <a:off x="5329246" y="2910419"/>
          <a:ext cx="2034511" cy="1538139"/>
        </a:xfrm>
        <a:prstGeom prst="rect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Модернизация объектов коммунальной инфраструктуры –</a:t>
          </a:r>
          <a:r>
            <a:rPr lang="ru-RU" sz="1400" kern="1200" dirty="0" smtClean="0">
              <a:solidFill>
                <a:schemeClr val="tx1"/>
              </a:solidFill>
            </a:rPr>
            <a:t>330,6 </a:t>
          </a:r>
          <a:r>
            <a:rPr lang="ru-RU" sz="1400" kern="1200" dirty="0">
              <a:solidFill>
                <a:schemeClr val="tx1"/>
              </a:solidFill>
            </a:rPr>
            <a:t>тыс.руб.</a:t>
          </a:r>
        </a:p>
      </dsp:txBody>
      <dsp:txXfrm>
        <a:off x="5329246" y="2910419"/>
        <a:ext cx="2034511" cy="1538139"/>
      </dsp:txXfrm>
    </dsp:sp>
    <dsp:sp modelId="{C3B35FAD-2039-4D5B-A11E-E081AB722B7F}">
      <dsp:nvSpPr>
        <dsp:cNvPr id="0" name=""/>
        <dsp:cNvSpPr/>
      </dsp:nvSpPr>
      <dsp:spPr>
        <a:xfrm>
          <a:off x="1368146" y="4669735"/>
          <a:ext cx="3514724" cy="109090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kern="1200" dirty="0" err="1">
              <a:solidFill>
                <a:schemeClr val="tx1"/>
              </a:solidFill>
            </a:rPr>
            <a:t>Грушевское</a:t>
          </a:r>
          <a:r>
            <a:rPr lang="ru-RU" sz="1400" kern="1200" dirty="0">
              <a:solidFill>
                <a:schemeClr val="tx1"/>
              </a:solidFill>
            </a:rPr>
            <a:t> сельское поселение – </a:t>
          </a:r>
          <a:r>
            <a:rPr lang="ru-RU" sz="1400" kern="1200" dirty="0" smtClean="0">
              <a:solidFill>
                <a:schemeClr val="tx1"/>
              </a:solidFill>
            </a:rPr>
            <a:t>402,5 </a:t>
          </a:r>
          <a:r>
            <a:rPr lang="ru-RU" sz="1400" kern="1200" dirty="0">
              <a:solidFill>
                <a:schemeClr val="tx1"/>
              </a:solidFill>
            </a:rPr>
            <a:t>тыс. руб.</a:t>
          </a:r>
        </a:p>
      </dsp:txBody>
      <dsp:txXfrm>
        <a:off x="1368146" y="4669735"/>
        <a:ext cx="3514724" cy="1090904"/>
      </dsp:txXfrm>
    </dsp:sp>
    <dsp:sp modelId="{BE7989D4-1F76-4236-A67D-801C565DACBA}">
      <dsp:nvSpPr>
        <dsp:cNvPr id="0" name=""/>
        <dsp:cNvSpPr/>
      </dsp:nvSpPr>
      <dsp:spPr>
        <a:xfrm>
          <a:off x="5444370" y="4649111"/>
          <a:ext cx="1850936" cy="111056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Охрана окружающей среды – 2,0 тыс. 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444370" y="4649111"/>
        <a:ext cx="1850936" cy="1110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76DB20-6674-4039-BC57-EAE2BB280681}" type="datetimeFigureOut">
              <a:rPr lang="ru-RU" smtClean="0"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78688" cy="6048672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lvl="0"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Основные характеристики бюджета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Грушевского сельского поселения Аксайского района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2019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год и на плановый период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2020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2021</a:t>
            </a:r>
            <a:r>
              <a:rPr lang="x-non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x-none" b="1" dirty="0">
                <a:solidFill>
                  <a:schemeClr val="accent6">
                    <a:lumMod val="50000"/>
                  </a:schemeClr>
                </a:solidFill>
              </a:rPr>
              <a:t>годов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(проект)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669360"/>
            <a:ext cx="874846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8649"/>
              </p:ext>
            </p:extLst>
          </p:nvPr>
        </p:nvGraphicFramePr>
        <p:xfrm>
          <a:off x="31750" y="865187"/>
          <a:ext cx="90805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95E63-FBB2-462C-B23A-1C557EB53C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2200" i="1" dirty="0">
                <a:effectLst/>
              </a:rPr>
              <a:t>Расходы</a:t>
            </a:r>
            <a:r>
              <a:rPr lang="ru-RU" i="1" dirty="0">
                <a:effectLst/>
              </a:rPr>
              <a:t> </a:t>
            </a:r>
            <a:r>
              <a:rPr lang="ru-RU" sz="2200" i="1" dirty="0">
                <a:effectLst/>
              </a:rPr>
              <a:t>бюджета Грушевского сельского поселения Аксайского района на </a:t>
            </a:r>
            <a:r>
              <a:rPr lang="ru-RU" sz="2200" i="1" dirty="0" smtClean="0">
                <a:effectLst/>
              </a:rPr>
              <a:t>2019 </a:t>
            </a:r>
            <a:r>
              <a:rPr lang="ru-RU" sz="2200" i="1" dirty="0">
                <a:effectLst/>
              </a:rPr>
              <a:t>год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endParaRPr lang="ru-RU" sz="22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1708A62-773E-4635-B88E-E2CFF79C5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9771673"/>
              </p:ext>
            </p:extLst>
          </p:nvPr>
        </p:nvGraphicFramePr>
        <p:xfrm>
          <a:off x="457200" y="1556792"/>
          <a:ext cx="8362232" cy="514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годы</a:t>
            </a: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446440"/>
              </p:ext>
            </p:extLst>
          </p:nvPr>
        </p:nvGraphicFramePr>
        <p:xfrm>
          <a:off x="179512" y="836712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7787"/>
              </p:ext>
            </p:extLst>
          </p:nvPr>
        </p:nvGraphicFramePr>
        <p:xfrm>
          <a:off x="-36512" y="44623"/>
          <a:ext cx="9180511" cy="681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69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gridSpan="3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Решение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о бюджете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2019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2020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2021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001,2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29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712,1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35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037,9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537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472,2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25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626,7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31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415,9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712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75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29,0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4007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4228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475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001,2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29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712,1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35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037,9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99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6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VI.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669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242</TotalTime>
  <Words>228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             Основные характеристики бюджета  Грушевского сельского поселения Аксайского района  на 2019 год и на плановый период 2020 и 2021 годов (проект) </vt:lpstr>
      <vt:lpstr>Презентация PowerPoint</vt:lpstr>
      <vt:lpstr>Расходы бюджета Грушевского сельского поселения Аксайского района на 2019 год </vt:lpstr>
      <vt:lpstr>Расходы по муниципальным программам на 2019-2021 годы</vt:lpstr>
      <vt:lpstr>Презентация PowerPoint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Пользователь Windows</cp:lastModifiedBy>
  <cp:revision>24</cp:revision>
  <dcterms:created xsi:type="dcterms:W3CDTF">2018-02-21T17:11:46Z</dcterms:created>
  <dcterms:modified xsi:type="dcterms:W3CDTF">2019-02-19T11:32:12Z</dcterms:modified>
</cp:coreProperties>
</file>